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310" r:id="rId6"/>
    <p:sldId id="311" r:id="rId7"/>
    <p:sldId id="325" r:id="rId8"/>
    <p:sldId id="314" r:id="rId9"/>
    <p:sldId id="326" r:id="rId10"/>
    <p:sldId id="316" r:id="rId11"/>
    <p:sldId id="317" r:id="rId12"/>
    <p:sldId id="324" r:id="rId13"/>
    <p:sldId id="327" r:id="rId14"/>
    <p:sldId id="318" r:id="rId15"/>
    <p:sldId id="319" r:id="rId16"/>
    <p:sldId id="328" r:id="rId17"/>
    <p:sldId id="329" r:id="rId18"/>
    <p:sldId id="321" r:id="rId19"/>
    <p:sldId id="322" r:id="rId20"/>
    <p:sldId id="323" r:id="rId21"/>
    <p:sldId id="330" r:id="rId22"/>
    <p:sldId id="331" r:id="rId23"/>
  </p:sldIdLst>
  <p:sldSz cx="12188825" cy="6858000"/>
  <p:notesSz cx="6858000" cy="9144000"/>
  <p:custDataLst>
    <p:tags r:id="rId26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F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 showGuides="1">
      <p:cViewPr varScale="1">
        <p:scale>
          <a:sx n="83" d="100"/>
          <a:sy n="83" d="100"/>
        </p:scale>
        <p:origin x="125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02/03/2018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02/03/2018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02/03/2018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02/03/2018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269876" y="980728"/>
            <a:ext cx="7488832" cy="2376264"/>
          </a:xfrm>
        </p:spPr>
        <p:txBody>
          <a:bodyPr rtlCol="0">
            <a:noAutofit/>
          </a:bodyPr>
          <a:lstStyle/>
          <a:p>
            <a:pPr algn="ctr" rtl="0"/>
            <a:r>
              <a:rPr lang="es-ES" sz="1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</a:t>
            </a:r>
            <a:r>
              <a:rPr lang="es-E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KLEENE</a:t>
            </a:r>
            <a:endParaRPr lang="es-E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0" y="10217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46072" y="1412776"/>
            <a:ext cx="12117148" cy="2664296"/>
            <a:chOff x="355310" y="3324289"/>
            <a:chExt cx="11020856" cy="2423245"/>
          </a:xfrm>
        </p:grpSpPr>
        <p:sp>
          <p:nvSpPr>
            <p:cNvPr id="5" name="Elipse 4"/>
            <p:cNvSpPr/>
            <p:nvPr/>
          </p:nvSpPr>
          <p:spPr>
            <a:xfrm>
              <a:off x="2059960" y="4432303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2854710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3924756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q5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854710" y="3745539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3924756" y="373715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4866092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q6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V="1">
              <a:off x="3497940" y="3999663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V="1">
              <a:off x="3502782" y="5223799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endCxn id="9" idx="2"/>
            </p:cNvCxnSpPr>
            <p:nvPr/>
          </p:nvCxnSpPr>
          <p:spPr>
            <a:xfrm flipV="1">
              <a:off x="2507113" y="4038608"/>
              <a:ext cx="347597" cy="402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2403427" y="5027391"/>
              <a:ext cx="451283" cy="2269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10" idx="6"/>
              <a:endCxn id="11" idx="1"/>
            </p:cNvCxnSpPr>
            <p:nvPr/>
          </p:nvCxnSpPr>
          <p:spPr>
            <a:xfrm>
              <a:off x="4510894" y="4030224"/>
              <a:ext cx="441036" cy="4063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stCxn id="8" idx="6"/>
              <a:endCxn id="11" idx="3"/>
            </p:cNvCxnSpPr>
            <p:nvPr/>
          </p:nvCxnSpPr>
          <p:spPr>
            <a:xfrm flipV="1">
              <a:off x="4510894" y="4850997"/>
              <a:ext cx="441036" cy="40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/>
            <p:cNvSpPr txBox="1"/>
            <p:nvPr/>
          </p:nvSpPr>
          <p:spPr>
            <a:xfrm>
              <a:off x="3499201" y="3502187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3558608" y="4817275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4710736" y="3809163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4710736" y="48805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2444710" y="50329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2282340" y="3800039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24" name="Conector recto de flecha 23"/>
            <p:cNvCxnSpPr>
              <a:endCxn id="5" idx="2"/>
            </p:cNvCxnSpPr>
            <p:nvPr/>
          </p:nvCxnSpPr>
          <p:spPr>
            <a:xfrm flipV="1">
              <a:off x="1492740" y="4725372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1589764" y="4199456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931162" y="442821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5875074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q7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ipse 27"/>
            <p:cNvSpPr/>
            <p:nvPr/>
          </p:nvSpPr>
          <p:spPr>
            <a:xfrm>
              <a:off x="7128446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q8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ipse 28"/>
            <p:cNvSpPr/>
            <p:nvPr/>
          </p:nvSpPr>
          <p:spPr>
            <a:xfrm>
              <a:off x="8246443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q9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ipse 29"/>
            <p:cNvSpPr/>
            <p:nvPr/>
          </p:nvSpPr>
          <p:spPr>
            <a:xfrm>
              <a:off x="10705100" y="4328037"/>
              <a:ext cx="671066" cy="67106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Conector recto de flecha 30"/>
            <p:cNvCxnSpPr>
              <a:stCxn id="27" idx="6"/>
              <a:endCxn id="28" idx="2"/>
            </p:cNvCxnSpPr>
            <p:nvPr/>
          </p:nvCxnSpPr>
          <p:spPr>
            <a:xfrm>
              <a:off x="6461212" y="4643766"/>
              <a:ext cx="6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>
              <a:off x="7795680" y="417366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10165024" y="4129961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34" name="Elipse 33"/>
            <p:cNvSpPr/>
            <p:nvPr/>
          </p:nvSpPr>
          <p:spPr>
            <a:xfrm>
              <a:off x="9399458" y="4340957"/>
              <a:ext cx="629887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Conector recto de flecha 34"/>
            <p:cNvCxnSpPr>
              <a:stCxn id="28" idx="6"/>
              <a:endCxn id="29" idx="2"/>
            </p:cNvCxnSpPr>
            <p:nvPr/>
          </p:nvCxnSpPr>
          <p:spPr>
            <a:xfrm>
              <a:off x="7714584" y="4643766"/>
              <a:ext cx="531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34" idx="6"/>
              <a:endCxn id="30" idx="2"/>
            </p:cNvCxnSpPr>
            <p:nvPr/>
          </p:nvCxnSpPr>
          <p:spPr>
            <a:xfrm>
              <a:off x="10029345" y="4634026"/>
              <a:ext cx="675755" cy="29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29" idx="6"/>
              <a:endCxn id="34" idx="2"/>
            </p:cNvCxnSpPr>
            <p:nvPr/>
          </p:nvCxnSpPr>
          <p:spPr>
            <a:xfrm flipV="1">
              <a:off x="8832581" y="4634026"/>
              <a:ext cx="56687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11" idx="6"/>
              <a:endCxn id="27" idx="2"/>
            </p:cNvCxnSpPr>
            <p:nvPr/>
          </p:nvCxnSpPr>
          <p:spPr>
            <a:xfrm>
              <a:off x="5452230" y="4643766"/>
              <a:ext cx="4228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 38"/>
            <p:cNvSpPr/>
            <p:nvPr/>
          </p:nvSpPr>
          <p:spPr>
            <a:xfrm>
              <a:off x="6567371" y="4121938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8894004" y="4092426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493727" y="4101550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42" name="Conector curvado 41"/>
            <p:cNvCxnSpPr>
              <a:stCxn id="27" idx="4"/>
              <a:endCxn id="34" idx="4"/>
            </p:cNvCxnSpPr>
            <p:nvPr/>
          </p:nvCxnSpPr>
          <p:spPr>
            <a:xfrm rot="5400000" flipH="1" flipV="1">
              <a:off x="7936402" y="3158835"/>
              <a:ext cx="9740" cy="3546259"/>
            </a:xfrm>
            <a:prstGeom prst="curvedConnector3">
              <a:avLst>
                <a:gd name="adj1" fmla="val -234702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ángulo 42"/>
            <p:cNvSpPr/>
            <p:nvPr/>
          </p:nvSpPr>
          <p:spPr>
            <a:xfrm>
              <a:off x="7793603" y="516275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44" name="Elipse 43"/>
            <p:cNvSpPr/>
            <p:nvPr/>
          </p:nvSpPr>
          <p:spPr>
            <a:xfrm>
              <a:off x="10777287" y="4400402"/>
              <a:ext cx="526692" cy="52669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5" name="Conector curvado 44"/>
            <p:cNvCxnSpPr>
              <a:stCxn id="29" idx="0"/>
              <a:endCxn id="28" idx="0"/>
            </p:cNvCxnSpPr>
            <p:nvPr/>
          </p:nvCxnSpPr>
          <p:spPr>
            <a:xfrm rot="16200000" flipV="1">
              <a:off x="7980514" y="3791698"/>
              <a:ext cx="12700" cy="1117997"/>
            </a:xfrm>
            <a:prstGeom prst="curvedConnector3">
              <a:avLst>
                <a:gd name="adj1" fmla="val 42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ángulo 45"/>
            <p:cNvSpPr/>
            <p:nvPr/>
          </p:nvSpPr>
          <p:spPr>
            <a:xfrm>
              <a:off x="7793603" y="332428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47" name="Conector recto de flecha 46"/>
            <p:cNvCxnSpPr/>
            <p:nvPr/>
          </p:nvCxnSpPr>
          <p:spPr>
            <a:xfrm flipV="1">
              <a:off x="355310" y="4706325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429654"/>
                  </p:ext>
                </p:extLst>
              </p:nvPr>
            </p:nvGraphicFramePr>
            <p:xfrm>
              <a:off x="1610660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429654"/>
                  </p:ext>
                </p:extLst>
              </p:nvPr>
            </p:nvGraphicFramePr>
            <p:xfrm>
              <a:off x="1610660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1290" t="-17568" r="-253" b="-27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6" t="-119178" r="-454054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4497" t="-119178" r="-689262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4786" t="-119178" r="-338889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1290" t="-119178" r="-253" b="-1821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a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40262"/>
                  </p:ext>
                </p:extLst>
              </p:nvPr>
            </p:nvGraphicFramePr>
            <p:xfrm>
              <a:off x="1610098" y="4756897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a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040262"/>
                  </p:ext>
                </p:extLst>
              </p:nvPr>
            </p:nvGraphicFramePr>
            <p:xfrm>
              <a:off x="1610098" y="4756897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1290" t="-17568" r="-253" b="-2797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6" t="-119178" r="-454054" b="-183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497" t="-119178" r="-689262" b="-183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786" t="-119178" r="-338889" b="-183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1290" t="-119178" r="-253" b="-183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a 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201119"/>
                  </p:ext>
                </p:extLst>
              </p:nvPr>
            </p:nvGraphicFramePr>
            <p:xfrm>
              <a:off x="1609536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a 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201119"/>
                  </p:ext>
                </p:extLst>
              </p:nvPr>
            </p:nvGraphicFramePr>
            <p:xfrm>
              <a:off x="1609536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1416" t="-17568" r="-253" b="-27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2" t="-119178" r="-454054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168" t="-119178" r="-689262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214" t="-119178" r="-338889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1416" t="-119178" r="-253" b="-1821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661691"/>
                  </p:ext>
                </p:extLst>
              </p:nvPr>
            </p:nvGraphicFramePr>
            <p:xfrm>
              <a:off x="1610660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a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661691"/>
                  </p:ext>
                </p:extLst>
              </p:nvPr>
            </p:nvGraphicFramePr>
            <p:xfrm>
              <a:off x="1610660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290" t="-17568" r="-253" b="-27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6" t="-119178" r="-454054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4497" t="-119178" r="-689262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4786" t="-119178" r="-338889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1290" t="-119178" r="-253" b="-1821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Elipse 52"/>
          <p:cNvSpPr/>
          <p:nvPr/>
        </p:nvSpPr>
        <p:spPr>
          <a:xfrm>
            <a:off x="579316" y="2626514"/>
            <a:ext cx="644444" cy="644444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Elipse 53"/>
          <p:cNvSpPr/>
          <p:nvPr/>
        </p:nvSpPr>
        <p:spPr>
          <a:xfrm>
            <a:off x="3881952" y="1863366"/>
            <a:ext cx="647790" cy="64779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3874798" y="3212976"/>
            <a:ext cx="651732" cy="651732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1830498" y="2627458"/>
            <a:ext cx="658926" cy="658926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2695401" y="1873015"/>
            <a:ext cx="647953" cy="647953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2701954" y="3209704"/>
            <a:ext cx="656154" cy="656154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a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660700"/>
                  </p:ext>
                </p:extLst>
              </p:nvPr>
            </p:nvGraphicFramePr>
            <p:xfrm>
              <a:off x="1609536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a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660700"/>
                  </p:ext>
                </p:extLst>
              </p:nvPr>
            </p:nvGraphicFramePr>
            <p:xfrm>
              <a:off x="1609536" y="4768016"/>
              <a:ext cx="8732224" cy="89323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0834">
                      <a:extLst>
                        <a:ext uri="{9D8B030D-6E8A-4147-A177-3AD203B41FA5}">
                          <a16:colId xmlns:a16="http://schemas.microsoft.com/office/drawing/2014/main" val="3411038988"/>
                        </a:ext>
                      </a:extLst>
                    </a:gridCol>
                    <a:gridCol w="903334">
                      <a:extLst>
                        <a:ext uri="{9D8B030D-6E8A-4147-A177-3AD203B41FA5}">
                          <a16:colId xmlns:a16="http://schemas.microsoft.com/office/drawing/2014/main" val="110523829"/>
                        </a:ext>
                      </a:extLst>
                    </a:gridCol>
                    <a:gridCol w="1430277">
                      <a:extLst>
                        <a:ext uri="{9D8B030D-6E8A-4147-A177-3AD203B41FA5}">
                          <a16:colId xmlns:a16="http://schemas.microsoft.com/office/drawing/2014/main" val="3398839012"/>
                        </a:ext>
                      </a:extLst>
                    </a:gridCol>
                    <a:gridCol w="4817779">
                      <a:extLst>
                        <a:ext uri="{9D8B030D-6E8A-4147-A177-3AD203B41FA5}">
                          <a16:colId xmlns:a16="http://schemas.microsoft.com/office/drawing/2014/main" val="4156488088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416" t="-17568" r="-253" b="-27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24705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72" t="-119178" r="-454054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5168" t="-119178" r="-689262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5214" t="-119178" r="-338889" b="-1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1416" t="-119178" r="-253" b="-1821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3815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084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0" name="3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98558"/>
                  </p:ext>
                </p:extLst>
              </p:nvPr>
            </p:nvGraphicFramePr>
            <p:xfrm>
              <a:off x="1701924" y="764704"/>
              <a:ext cx="8750898" cy="580600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4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52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333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280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𝑪𝒍𝒂𝒖𝒔𝒖𝒓𝒂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b="1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 b="1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 b="1" i="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 b="1" i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s-MX" sz="2100" b="1" i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s-MX" sz="2100" b="1" i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s-MX" sz="2100" b="1" i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 smtClean="0"/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𝑪𝑳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𝑪𝑳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}"/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 smtClean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𝑪𝑳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MX" sz="2100" b="1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2100" b="1" i="1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es-MX" sz="2100" b="1" i="1" smtClean="0">
                                                <a:effectLst>
                                                  <a:outerShdw blurRad="38100" dist="38100" dir="2700000" algn="tl">
                                                    <a:srgbClr val="000000">
                                                      <a:alpha val="43137"/>
                                                    </a:srgbClr>
                                                  </a:outerShdw>
                                                </a:effectLst>
                                                <a:latin typeface="Cambria Math" panose="02040503050406030204" pitchFamily="18" charset="0"/>
                                              </a:rPr>
                                              <m:t>𝟔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s-MX" sz="2100" b="1" i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={</m:t>
                                    </m:r>
                                    <m:sSub>
                                      <m:sSubPr>
                                        <m:ctrlPr>
                                          <a:rPr lang="es-MX" sz="2100" b="1" i="1" smtClean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𝟖</m:t>
                                        </m:r>
                                      </m:sub>
                                    </m:s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𝟏𝟎</m:t>
                                        </m:r>
                                      </m:sub>
                                    </m:s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s-MX" sz="2100" dirty="0"/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𝑪𝑳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 smtClean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𝟕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s-MX" sz="21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MX" sz="21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s-MX" sz="21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 smtClean="0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 smtClean="0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s-MX" sz="2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s-MX" sz="2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s-MX" sz="2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r>
                            <a:rPr lang="es-419" sz="2100" dirty="0" smtClean="0"/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MX" sz="21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𝑪𝑳</m:t>
                                  </m:r>
                                </m:e>
                                <m:sub>
                                  <m: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MX" sz="21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100" b="1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s-MX" sz="2100" b="1" i="1" smtClean="0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𝟏𝟎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s-MX" sz="2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MX" sz="21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s-MX" sz="21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s-MX" sz="2100" dirty="0"/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210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100" b="1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𝑪𝑳</m:t>
                                    </m:r>
                                  </m:e>
                                  <m:sub>
                                    <m: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MX" sz="2100" b="1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MX" sz="2100" b="1" i="1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s-MX" sz="2100" b="1" i="1" smtClean="0">
                                            <a:effectLst>
                                              <a:outerShdw blurRad="38100" dist="38100" dir="2700000" algn="tl">
                                                <a:srgbClr val="000000">
                                                  <a:alpha val="43137"/>
                                                </a:srgbClr>
                                              </a:outerShd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21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MX" sz="21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s-MX" sz="21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107721" marR="107721" marT="53861" marB="53861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0" name="3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98558"/>
                  </p:ext>
                </p:extLst>
              </p:nvPr>
            </p:nvGraphicFramePr>
            <p:xfrm>
              <a:off x="1701924" y="764704"/>
              <a:ext cx="8750898" cy="5806008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584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52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333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280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6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Estado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a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0" dirty="0" smtClean="0">
                              <a:latin typeface="+mn-lt"/>
                              <a:ea typeface="+mn-ea"/>
                            </a:rPr>
                            <a:t>b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17808" r="-126" b="-1226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116216" r="-452692" b="-110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5168" t="-116216" r="-689933" b="-110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116216" r="-337447" b="-110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116216" r="-126" b="-1109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219178" r="-452692" b="-10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5168" t="-219178" r="-689933" b="-10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219178" r="-337447" b="-10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219178" r="-126" b="-102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319178" r="-452692" b="-9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5168" t="-319178" r="-689933" b="-924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319178" r="-126" b="-92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413514" r="-452692" b="-8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413514" r="-337447" b="-8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413514" r="-126" b="-8121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520548" r="-452692" b="-7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520548" r="-337447" b="-7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520548" r="-126" b="-7232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620548" r="-452692" b="-6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620548" r="-337447" b="-6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620548" r="-126" b="-6232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720548" r="-452692" b="-5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720548" r="-337447" b="-523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720548" r="-126" b="-5232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809459" r="-452692" b="-4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809459" r="-337447" b="-4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809459" r="-126" b="-416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921918" r="-452692" b="-321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921918" r="-337447" b="-321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921918" r="-126" b="-321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1021918" r="-452692" b="-221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174468" t="-1021918" r="-337447" b="-221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1021918" r="-126" b="-221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1106757" r="-452692" b="-1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1106757" r="-126" b="-1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446616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385" t="-1223288" r="-452692" b="-20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2100" dirty="0" smtClean="0"/>
                            <a:t>-</a:t>
                          </a:r>
                          <a:endParaRPr lang="es-MX" sz="21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107721" marR="107721" marT="53861" marB="53861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107721" marR="107721" marT="53861" marB="53861">
                        <a:blipFill>
                          <a:blip r:embed="rId2"/>
                          <a:stretch>
                            <a:fillRect l="-81439" t="-1223288" r="-126" b="-20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08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Elipse 4"/>
          <p:cNvSpPr/>
          <p:nvPr/>
        </p:nvSpPr>
        <p:spPr>
          <a:xfrm>
            <a:off x="921129" y="400506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114891" y="4120195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q6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5635497" y="4133679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q7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7870242" y="4125865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q8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0414892" y="400506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q9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83068" y="1331349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038271" y="1331349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993909" y="1323857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7831048" y="1345805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10414892" y="1345805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0" y="5685796"/>
            <a:ext cx="12154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</a:rPr>
              <a:t>Se dibuja el AFN con la tabla generada y se minimiza el número de estados mediante la identificación de los estados a los que no hay forma de llegar a ellos mediante otros estados, tomando en cuenta que antiguo estado inicial del autómata puede ser el nuevo estado inicial del AFN.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Elipse 108"/>
          <p:cNvSpPr/>
          <p:nvPr/>
        </p:nvSpPr>
        <p:spPr>
          <a:xfrm>
            <a:off x="3118757" y="1416776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13" name="Conector recto de flecha 112"/>
          <p:cNvCxnSpPr>
            <a:endCxn id="20" idx="2"/>
          </p:cNvCxnSpPr>
          <p:nvPr/>
        </p:nvCxnSpPr>
        <p:spPr>
          <a:xfrm flipV="1">
            <a:off x="456604" y="1624418"/>
            <a:ext cx="426464" cy="1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ector curvado 5"/>
          <p:cNvCxnSpPr>
            <a:stCxn id="20" idx="0"/>
            <a:endCxn id="24" idx="0"/>
          </p:cNvCxnSpPr>
          <p:nvPr/>
        </p:nvCxnSpPr>
        <p:spPr>
          <a:xfrm rot="16200000" flipH="1">
            <a:off x="5934821" y="-3427335"/>
            <a:ext cx="14456" cy="9531824"/>
          </a:xfrm>
          <a:prstGeom prst="curvedConnector3">
            <a:avLst>
              <a:gd name="adj1" fmla="val -337035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ector curvado 62"/>
          <p:cNvCxnSpPr>
            <a:stCxn id="20" idx="3"/>
            <a:endCxn id="5" idx="2"/>
          </p:cNvCxnSpPr>
          <p:nvPr/>
        </p:nvCxnSpPr>
        <p:spPr>
          <a:xfrm rot="5400000">
            <a:off x="-288224" y="3041003"/>
            <a:ext cx="2466484" cy="47777"/>
          </a:xfrm>
          <a:prstGeom prst="curvedConnector4">
            <a:avLst>
              <a:gd name="adj1" fmla="val -2244"/>
              <a:gd name="adj2" fmla="val 57847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5758954" y="395987"/>
            <a:ext cx="349271" cy="5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272533" y="2877505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Conector curvado 68"/>
          <p:cNvCxnSpPr>
            <a:stCxn id="21" idx="2"/>
            <a:endCxn id="5" idx="7"/>
          </p:cNvCxnSpPr>
          <p:nvPr/>
        </p:nvCxnSpPr>
        <p:spPr>
          <a:xfrm rot="10800000" flipV="1">
            <a:off x="1421429" y="1624418"/>
            <a:ext cx="1616842" cy="246648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curvado 71"/>
          <p:cNvCxnSpPr>
            <a:stCxn id="21" idx="6"/>
            <a:endCxn id="24" idx="1"/>
          </p:cNvCxnSpPr>
          <p:nvPr/>
        </p:nvCxnSpPr>
        <p:spPr>
          <a:xfrm flipV="1">
            <a:off x="3624409" y="1431643"/>
            <a:ext cx="6876321" cy="192775"/>
          </a:xfrm>
          <a:prstGeom prst="curvedConnector4">
            <a:avLst>
              <a:gd name="adj1" fmla="val -860"/>
              <a:gd name="adj2" fmla="val 27061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CuadroTexto 78"/>
          <p:cNvSpPr txBox="1"/>
          <p:nvPr/>
        </p:nvSpPr>
        <p:spPr>
          <a:xfrm>
            <a:off x="5409683" y="706649"/>
            <a:ext cx="349271" cy="5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1425719" y="2274519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1" name="Conector curvado 80"/>
          <p:cNvCxnSpPr>
            <a:stCxn id="23" idx="3"/>
            <a:endCxn id="5" idx="7"/>
          </p:cNvCxnSpPr>
          <p:nvPr/>
        </p:nvCxnSpPr>
        <p:spPr>
          <a:xfrm rot="5400000">
            <a:off x="3546760" y="-279225"/>
            <a:ext cx="2244797" cy="64954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Conector curvado 83"/>
          <p:cNvCxnSpPr>
            <a:stCxn id="22" idx="5"/>
            <a:endCxn id="24" idx="4"/>
          </p:cNvCxnSpPr>
          <p:nvPr/>
        </p:nvCxnSpPr>
        <p:spPr>
          <a:xfrm rot="16200000" flipH="1">
            <a:off x="8547192" y="-228826"/>
            <a:ext cx="107786" cy="4213752"/>
          </a:xfrm>
          <a:prstGeom prst="curvedConnector3">
            <a:avLst>
              <a:gd name="adj1" fmla="val 31208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9146655" y="3986268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8665016" y="2196148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4" name="Conector curvado 93"/>
          <p:cNvCxnSpPr>
            <a:stCxn id="24" idx="6"/>
            <a:endCxn id="19" idx="6"/>
          </p:cNvCxnSpPr>
          <p:nvPr/>
        </p:nvCxnSpPr>
        <p:spPr>
          <a:xfrm>
            <a:off x="11001030" y="1638874"/>
            <a:ext cx="12700" cy="265925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ector curvado 94"/>
          <p:cNvCxnSpPr>
            <a:stCxn id="19" idx="5"/>
            <a:endCxn id="19" idx="4"/>
          </p:cNvCxnSpPr>
          <p:nvPr/>
        </p:nvCxnSpPr>
        <p:spPr>
          <a:xfrm rot="5400000">
            <a:off x="10768658" y="4444668"/>
            <a:ext cx="85838" cy="207231"/>
          </a:xfrm>
          <a:prstGeom prst="curvedConnector3">
            <a:avLst>
              <a:gd name="adj1" fmla="val 50619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11196466" y="2676546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10869313" y="4538865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2" name="Conector curvado 101"/>
          <p:cNvCxnSpPr>
            <a:stCxn id="18" idx="6"/>
            <a:endCxn id="19" idx="2"/>
          </p:cNvCxnSpPr>
          <p:nvPr/>
        </p:nvCxnSpPr>
        <p:spPr>
          <a:xfrm flipV="1">
            <a:off x="8456380" y="4298133"/>
            <a:ext cx="1958512" cy="1208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curvado 110"/>
          <p:cNvCxnSpPr>
            <a:stCxn id="132" idx="4"/>
            <a:endCxn id="19" idx="3"/>
          </p:cNvCxnSpPr>
          <p:nvPr/>
        </p:nvCxnSpPr>
        <p:spPr>
          <a:xfrm rot="5400000" flipH="1" flipV="1">
            <a:off x="8101331" y="2323573"/>
            <a:ext cx="217607" cy="4581190"/>
          </a:xfrm>
          <a:prstGeom prst="curvedConnector3">
            <a:avLst>
              <a:gd name="adj1" fmla="val -2323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curvado 111"/>
          <p:cNvCxnSpPr>
            <a:stCxn id="16" idx="4"/>
            <a:endCxn id="19" idx="4"/>
          </p:cNvCxnSpPr>
          <p:nvPr/>
        </p:nvCxnSpPr>
        <p:spPr>
          <a:xfrm rot="5400000" flipH="1" flipV="1">
            <a:off x="7000394" y="998767"/>
            <a:ext cx="115131" cy="7300001"/>
          </a:xfrm>
          <a:prstGeom prst="curvedConnector3">
            <a:avLst>
              <a:gd name="adj1" fmla="val -19855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curvado 113"/>
          <p:cNvCxnSpPr>
            <a:stCxn id="5" idx="3"/>
            <a:endCxn id="19" idx="4"/>
          </p:cNvCxnSpPr>
          <p:nvPr/>
        </p:nvCxnSpPr>
        <p:spPr>
          <a:xfrm rot="16200000" flipH="1">
            <a:off x="5814545" y="-302214"/>
            <a:ext cx="85838" cy="9700994"/>
          </a:xfrm>
          <a:prstGeom prst="curvedConnector3">
            <a:avLst>
              <a:gd name="adj1" fmla="val 129169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/>
          <p:cNvSpPr txBox="1"/>
          <p:nvPr/>
        </p:nvSpPr>
        <p:spPr>
          <a:xfrm>
            <a:off x="8417186" y="4819323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CuadroTexto 117"/>
          <p:cNvSpPr txBox="1"/>
          <p:nvPr/>
        </p:nvSpPr>
        <p:spPr>
          <a:xfrm>
            <a:off x="4391817" y="4429357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1405825" y="4530507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0" name="CuadroTexto 119"/>
          <p:cNvSpPr txBox="1"/>
          <p:nvPr/>
        </p:nvSpPr>
        <p:spPr>
          <a:xfrm>
            <a:off x="4910753" y="2526386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Elipse 120"/>
          <p:cNvSpPr/>
          <p:nvPr/>
        </p:nvSpPr>
        <p:spPr>
          <a:xfrm>
            <a:off x="1002557" y="4080088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Elipse 121"/>
          <p:cNvSpPr/>
          <p:nvPr/>
        </p:nvSpPr>
        <p:spPr>
          <a:xfrm>
            <a:off x="10493091" y="1443049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Elipse 123"/>
          <p:cNvSpPr/>
          <p:nvPr/>
        </p:nvSpPr>
        <p:spPr>
          <a:xfrm>
            <a:off x="10496211" y="4086439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Elipse 128"/>
          <p:cNvSpPr/>
          <p:nvPr/>
        </p:nvSpPr>
        <p:spPr>
          <a:xfrm>
            <a:off x="7831048" y="1340022"/>
            <a:ext cx="600236" cy="600236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Elipse 129"/>
          <p:cNvSpPr/>
          <p:nvPr/>
        </p:nvSpPr>
        <p:spPr>
          <a:xfrm>
            <a:off x="3021545" y="1319568"/>
            <a:ext cx="623746" cy="623746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Elipse 130"/>
          <p:cNvSpPr/>
          <p:nvPr/>
        </p:nvSpPr>
        <p:spPr>
          <a:xfrm>
            <a:off x="5966693" y="1313737"/>
            <a:ext cx="635407" cy="63540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Elipse 131"/>
          <p:cNvSpPr/>
          <p:nvPr/>
        </p:nvSpPr>
        <p:spPr>
          <a:xfrm>
            <a:off x="5606687" y="4097266"/>
            <a:ext cx="625705" cy="625705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q7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Elipse 132"/>
          <p:cNvSpPr/>
          <p:nvPr/>
        </p:nvSpPr>
        <p:spPr>
          <a:xfrm>
            <a:off x="7838709" y="4120815"/>
            <a:ext cx="631967" cy="63196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q8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Elipse 134"/>
          <p:cNvSpPr/>
          <p:nvPr/>
        </p:nvSpPr>
        <p:spPr>
          <a:xfrm>
            <a:off x="3109642" y="4109066"/>
            <a:ext cx="599409" cy="599409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q6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1" grpId="0" animBg="1"/>
      <p:bldP spid="122" grpId="0" animBg="1"/>
      <p:bldP spid="124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Elipse 4"/>
          <p:cNvSpPr/>
          <p:nvPr/>
        </p:nvSpPr>
        <p:spPr>
          <a:xfrm>
            <a:off x="921129" y="400506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0414892" y="400506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q9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883068" y="1331349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10414892" y="1345805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0" y="5685796"/>
            <a:ext cx="12154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</a:rPr>
              <a:t>Se dibuja el AFN con la tabla generada y se minimiza el número de estados mediante la identificación de los estados a los que no hay forma de llegar a ellos mediante otros estados, tomando en cuenta que antiguo estado inicial del autómata puede ser el nuevo estado inicial del AFN.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3" name="Conector recto de flecha 112"/>
          <p:cNvCxnSpPr>
            <a:endCxn id="20" idx="2"/>
          </p:cNvCxnSpPr>
          <p:nvPr/>
        </p:nvCxnSpPr>
        <p:spPr>
          <a:xfrm flipV="1">
            <a:off x="456604" y="1624418"/>
            <a:ext cx="426464" cy="14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ector curvado 5"/>
          <p:cNvCxnSpPr>
            <a:stCxn id="20" idx="0"/>
            <a:endCxn id="24" idx="0"/>
          </p:cNvCxnSpPr>
          <p:nvPr/>
        </p:nvCxnSpPr>
        <p:spPr>
          <a:xfrm rot="16200000" flipH="1">
            <a:off x="5934821" y="-3427335"/>
            <a:ext cx="14456" cy="9531824"/>
          </a:xfrm>
          <a:prstGeom prst="curvedConnector3">
            <a:avLst>
              <a:gd name="adj1" fmla="val -337035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ector curvado 62"/>
          <p:cNvCxnSpPr>
            <a:stCxn id="20" idx="3"/>
            <a:endCxn id="5" idx="2"/>
          </p:cNvCxnSpPr>
          <p:nvPr/>
        </p:nvCxnSpPr>
        <p:spPr>
          <a:xfrm rot="5400000">
            <a:off x="-288224" y="3041003"/>
            <a:ext cx="2466484" cy="47777"/>
          </a:xfrm>
          <a:prstGeom prst="curvedConnector4">
            <a:avLst>
              <a:gd name="adj1" fmla="val -2244"/>
              <a:gd name="adj2" fmla="val 57847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5758954" y="395987"/>
            <a:ext cx="349271" cy="5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272533" y="2877505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4" name="Conector curvado 93"/>
          <p:cNvCxnSpPr>
            <a:stCxn id="24" idx="6"/>
            <a:endCxn id="19" idx="6"/>
          </p:cNvCxnSpPr>
          <p:nvPr/>
        </p:nvCxnSpPr>
        <p:spPr>
          <a:xfrm>
            <a:off x="11001030" y="1638874"/>
            <a:ext cx="12700" cy="265925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ector curvado 94"/>
          <p:cNvCxnSpPr>
            <a:stCxn id="19" idx="5"/>
            <a:endCxn id="19" idx="4"/>
          </p:cNvCxnSpPr>
          <p:nvPr/>
        </p:nvCxnSpPr>
        <p:spPr>
          <a:xfrm rot="5400000">
            <a:off x="10768658" y="4444668"/>
            <a:ext cx="85838" cy="207231"/>
          </a:xfrm>
          <a:prstGeom prst="curvedConnector3">
            <a:avLst>
              <a:gd name="adj1" fmla="val 50619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11196466" y="2676546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10869313" y="4538865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4" name="Conector curvado 113"/>
          <p:cNvCxnSpPr>
            <a:stCxn id="5" idx="3"/>
            <a:endCxn id="19" idx="4"/>
          </p:cNvCxnSpPr>
          <p:nvPr/>
        </p:nvCxnSpPr>
        <p:spPr>
          <a:xfrm rot="16200000" flipH="1">
            <a:off x="5814545" y="-302214"/>
            <a:ext cx="85838" cy="9700994"/>
          </a:xfrm>
          <a:prstGeom prst="curvedConnector3">
            <a:avLst>
              <a:gd name="adj1" fmla="val 129169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CuadroTexto 118"/>
          <p:cNvSpPr txBox="1"/>
          <p:nvPr/>
        </p:nvSpPr>
        <p:spPr>
          <a:xfrm>
            <a:off x="1405825" y="4530507"/>
            <a:ext cx="34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Elipse 120"/>
          <p:cNvSpPr/>
          <p:nvPr/>
        </p:nvSpPr>
        <p:spPr>
          <a:xfrm>
            <a:off x="1002557" y="4080088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Elipse 121"/>
          <p:cNvSpPr/>
          <p:nvPr/>
        </p:nvSpPr>
        <p:spPr>
          <a:xfrm>
            <a:off x="10493091" y="1443049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Elipse 123"/>
          <p:cNvSpPr/>
          <p:nvPr/>
        </p:nvSpPr>
        <p:spPr>
          <a:xfrm>
            <a:off x="10496211" y="4086439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0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NFA→DFA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621804" y="764704"/>
                <a:ext cx="11377264" cy="1410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MX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Para cada AFN, siempre existe un AFD que acepta el mismo lenguaje y estos autómatas son equivalentes</a:t>
                </a:r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 un AFN  </a:t>
                </a:r>
                <a14:m>
                  <m:oMath xmlns:m="http://schemas.openxmlformats.org/officeDocument/2006/math"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𝑴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𝜮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𝝋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donde:  </a:t>
                </a:r>
                <a14:m>
                  <m:oMath xmlns:m="http://schemas.openxmlformats.org/officeDocument/2006/math"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𝝋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𝚺</m:t>
                    </m:r>
                    <m:r>
                      <a:rPr lang="es-MX" sz="20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2000" b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s-MX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Siempre existe un AFD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𝑴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𝜮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𝑸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</m:sSub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</m:t>
                    </m:r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𝑭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𝝋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′}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con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𝝋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𝑸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𝒙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𝚺</m:t>
                    </m:r>
                    <m:r>
                      <a:rPr lang="es-MX" sz="20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=(</m:t>
                    </m:r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b>
                    </m:sSub>
                    <m:r>
                      <a:rPr lang="es-MX" sz="20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𝒂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b>
                    </m:sSub>
                    <m:r>
                      <a:rPr lang="es-MX" sz="20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b>
                    </m:sSub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∈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𝑸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′</m:t>
                    </m:r>
                  </m:oMath>
                </a14:m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764704"/>
                <a:ext cx="11377264" cy="1410643"/>
              </a:xfrm>
              <a:prstGeom prst="rect">
                <a:avLst/>
              </a:prstGeom>
              <a:blipFill>
                <a:blip r:embed="rId2"/>
                <a:stretch>
                  <a:fillRect l="-589" t="-862" b="-73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950207"/>
                  </p:ext>
                </p:extLst>
              </p:nvPr>
            </p:nvGraphicFramePr>
            <p:xfrm>
              <a:off x="3142084" y="2770556"/>
              <a:ext cx="5688632" cy="3840480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843833">
                      <a:extLst>
                        <a:ext uri="{9D8B030D-6E8A-4147-A177-3AD203B41FA5}">
                          <a16:colId xmlns:a16="http://schemas.microsoft.com/office/drawing/2014/main" val="3239840353"/>
                        </a:ext>
                      </a:extLst>
                    </a:gridCol>
                    <a:gridCol w="2844799">
                      <a:extLst>
                        <a:ext uri="{9D8B030D-6E8A-4147-A177-3AD203B41FA5}">
                          <a16:colId xmlns:a16="http://schemas.microsoft.com/office/drawing/2014/main" val="4144705011"/>
                        </a:ext>
                      </a:extLst>
                    </a:gridCol>
                  </a:tblGrid>
                  <a:tr h="4651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>
                              <a:effectLst/>
                            </a:rPr>
                            <a:t>Estado</a:t>
                          </a:r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MX" sz="2800">
                                  <a:effectLst/>
                                  <a:latin typeface="Cambria Math" panose="02040503050406030204" pitchFamily="18" charset="0"/>
                                </a:rPr>
                                <m:t>∀ </m:t>
                              </m:r>
                              <m:sSub>
                                <m:sSub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s-MX" sz="2800">
                                  <a:effectLst/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</m:oMath>
                          </a14:m>
                          <a:r>
                            <a:rPr lang="es-MX" sz="2800" dirty="0">
                              <a:effectLst/>
                            </a:rPr>
                            <a:t>∑</a:t>
                          </a:r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1424463"/>
                      </a:ext>
                    </a:extLst>
                  </a:tr>
                  <a:tr h="18123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MX" sz="2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8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 smtClean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 smtClean="0">
                              <a:effectLst/>
                            </a:rPr>
                            <a:t>.</a:t>
                          </a:r>
                          <a:endParaRPr lang="es-MX" sz="2800" dirty="0">
                            <a:effectLst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MX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8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s-MX" sz="2800" dirty="0">
                              <a:effectLst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>
                              <a:effectLst/>
                            </a:rPr>
                            <a:t> </a:t>
                          </a:r>
                          <a:r>
                            <a:rPr lang="es-MX" sz="2800" dirty="0" smtClean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 smtClean="0">
                              <a:effectLst/>
                            </a:rPr>
                            <a:t>.</a:t>
                          </a:r>
                          <a:endParaRPr lang="es-MX" sz="28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63159202"/>
                      </a:ext>
                    </a:extLst>
                  </a:tr>
                  <a:tr h="36545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2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2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MX" sz="2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sz="2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MX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s-MX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8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s-MX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MX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s-MX" sz="2800" dirty="0">
                              <a:effectLst/>
                            </a:rPr>
                            <a:t> </a:t>
                          </a:r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1682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950207"/>
                  </p:ext>
                </p:extLst>
              </p:nvPr>
            </p:nvGraphicFramePr>
            <p:xfrm>
              <a:off x="3142084" y="2770556"/>
              <a:ext cx="5688632" cy="3890518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843833">
                      <a:extLst>
                        <a:ext uri="{9D8B030D-6E8A-4147-A177-3AD203B41FA5}">
                          <a16:colId xmlns:a16="http://schemas.microsoft.com/office/drawing/2014/main" val="3239840353"/>
                        </a:ext>
                      </a:extLst>
                    </a:gridCol>
                    <a:gridCol w="2844799">
                      <a:extLst>
                        <a:ext uri="{9D8B030D-6E8A-4147-A177-3AD203B41FA5}">
                          <a16:colId xmlns:a16="http://schemas.microsoft.com/office/drawing/2014/main" val="414470501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2800" dirty="0">
                              <a:effectLst/>
                            </a:rPr>
                            <a:t>Estado</a:t>
                          </a:r>
                          <a:endParaRPr lang="es-MX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14" t="-952" r="-428" b="-51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424463"/>
                      </a:ext>
                    </a:extLst>
                  </a:tr>
                  <a:tr h="2610358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4" t="-24709" r="-100428" b="-24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14" t="-24709" r="-428" b="-24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3159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99668" marR="99668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4" t="-509524" r="-100428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99668" marR="99668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214" t="-509524" r="-428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682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ángulo 8"/>
          <p:cNvSpPr/>
          <p:nvPr/>
        </p:nvSpPr>
        <p:spPr>
          <a:xfrm>
            <a:off x="613896" y="2276872"/>
            <a:ext cx="6063198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 genera una tabla de transiciones con los siguientes puntos:</a:t>
            </a:r>
            <a:endParaRPr lang="es-MX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7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NFA→DFA</a:t>
            </a:r>
          </a:p>
        </p:txBody>
      </p:sp>
      <p:sp>
        <p:nvSpPr>
          <p:cNvPr id="17" name="Elipse 16"/>
          <p:cNvSpPr/>
          <p:nvPr/>
        </p:nvSpPr>
        <p:spPr>
          <a:xfrm>
            <a:off x="3140742" y="363883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q9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891235" y="363883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995173" y="198958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3121642" y="1979691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1804949" y="1775805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770597" y="2868790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b</a:t>
            </a:r>
            <a:endParaRPr lang="es-MX" sz="3200" dirty="0"/>
          </a:p>
        </p:txBody>
      </p:sp>
      <p:sp>
        <p:nvSpPr>
          <p:cNvPr id="63" name="Elipse 62"/>
          <p:cNvSpPr/>
          <p:nvPr/>
        </p:nvSpPr>
        <p:spPr>
          <a:xfrm>
            <a:off x="974195" y="3717634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7" name="Elipse 66"/>
          <p:cNvSpPr/>
          <p:nvPr/>
        </p:nvSpPr>
        <p:spPr>
          <a:xfrm>
            <a:off x="3214204" y="3717032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Elipse 67"/>
          <p:cNvSpPr/>
          <p:nvPr/>
        </p:nvSpPr>
        <p:spPr>
          <a:xfrm>
            <a:off x="3199841" y="2057479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/>
          <p:cNvSpPr/>
          <p:nvPr/>
        </p:nvSpPr>
        <p:spPr>
          <a:xfrm>
            <a:off x="5365000" y="2745679"/>
            <a:ext cx="704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</a:t>
            </a:r>
            <a:endParaRPr lang="es-MX" sz="4000" dirty="0"/>
          </a:p>
        </p:txBody>
      </p:sp>
      <p:sp>
        <p:nvSpPr>
          <p:cNvPr id="65" name="Elipse 64"/>
          <p:cNvSpPr/>
          <p:nvPr/>
        </p:nvSpPr>
        <p:spPr>
          <a:xfrm>
            <a:off x="7378867" y="274673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8758708" y="2749878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8836907" y="2827666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0" name="Conector recto de flecha 69"/>
          <p:cNvCxnSpPr>
            <a:endCxn id="20" idx="2"/>
          </p:cNvCxnSpPr>
          <p:nvPr/>
        </p:nvCxnSpPr>
        <p:spPr>
          <a:xfrm>
            <a:off x="755650" y="2282652"/>
            <a:ext cx="2395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/>
          <p:cNvCxnSpPr>
            <a:endCxn id="65" idx="2"/>
          </p:cNvCxnSpPr>
          <p:nvPr/>
        </p:nvCxnSpPr>
        <p:spPr>
          <a:xfrm>
            <a:off x="7131869" y="3036493"/>
            <a:ext cx="246998" cy="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curvado 29"/>
          <p:cNvCxnSpPr>
            <a:stCxn id="66" idx="0"/>
            <a:endCxn id="66" idx="6"/>
          </p:cNvCxnSpPr>
          <p:nvPr/>
        </p:nvCxnSpPr>
        <p:spPr>
          <a:xfrm rot="16200000" flipH="1">
            <a:off x="9051776" y="2749878"/>
            <a:ext cx="293069" cy="293069"/>
          </a:xfrm>
          <a:prstGeom prst="curvedConnector4">
            <a:avLst>
              <a:gd name="adj1" fmla="val -146347"/>
              <a:gd name="adj2" fmla="val 22554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stCxn id="65" idx="6"/>
            <a:endCxn id="66" idx="2"/>
          </p:cNvCxnSpPr>
          <p:nvPr/>
        </p:nvCxnSpPr>
        <p:spPr>
          <a:xfrm>
            <a:off x="7965005" y="3039802"/>
            <a:ext cx="793703" cy="3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Rectángulo 76"/>
          <p:cNvSpPr/>
          <p:nvPr/>
        </p:nvSpPr>
        <p:spPr>
          <a:xfrm>
            <a:off x="7957418" y="2532509"/>
            <a:ext cx="729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err="1"/>
              <a:t>a</a:t>
            </a:r>
            <a:r>
              <a:rPr lang="es-MX" sz="3200" dirty="0" err="1" smtClean="0"/>
              <a:t>,b</a:t>
            </a:r>
            <a:endParaRPr lang="es-MX" sz="3200" dirty="0"/>
          </a:p>
        </p:txBody>
      </p:sp>
      <p:sp>
        <p:nvSpPr>
          <p:cNvPr id="79" name="Rectángulo 78"/>
          <p:cNvSpPr/>
          <p:nvPr/>
        </p:nvSpPr>
        <p:spPr>
          <a:xfrm>
            <a:off x="9649664" y="2068193"/>
            <a:ext cx="865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b</a:t>
            </a:r>
            <a:endParaRPr lang="es-MX" sz="3200" dirty="0"/>
          </a:p>
        </p:txBody>
      </p:sp>
      <p:sp>
        <p:nvSpPr>
          <p:cNvPr id="80" name="Rectángulo 79"/>
          <p:cNvSpPr/>
          <p:nvPr/>
        </p:nvSpPr>
        <p:spPr>
          <a:xfrm>
            <a:off x="8586752" y="2093582"/>
            <a:ext cx="1828140" cy="13886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/>
          <p:cNvSpPr/>
          <p:nvPr/>
        </p:nvSpPr>
        <p:spPr>
          <a:xfrm>
            <a:off x="6919434" y="1173068"/>
            <a:ext cx="3927506" cy="38884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3" name="Conector recto de flecha 42"/>
          <p:cNvCxnSpPr>
            <a:stCxn id="20" idx="6"/>
            <a:endCxn id="22" idx="2"/>
          </p:cNvCxnSpPr>
          <p:nvPr/>
        </p:nvCxnSpPr>
        <p:spPr>
          <a:xfrm flipV="1">
            <a:off x="1581311" y="2272760"/>
            <a:ext cx="1540331" cy="9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ángulo 71"/>
          <p:cNvSpPr/>
          <p:nvPr/>
        </p:nvSpPr>
        <p:spPr>
          <a:xfrm>
            <a:off x="3503756" y="2770583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73" name="Rectángulo 72"/>
          <p:cNvSpPr/>
          <p:nvPr/>
        </p:nvSpPr>
        <p:spPr>
          <a:xfrm>
            <a:off x="3975451" y="4035517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75" name="Rectángulo 74"/>
          <p:cNvSpPr/>
          <p:nvPr/>
        </p:nvSpPr>
        <p:spPr>
          <a:xfrm>
            <a:off x="2062248" y="3920586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cxnSp>
        <p:nvCxnSpPr>
          <p:cNvPr id="83" name="Conector curvado 82"/>
          <p:cNvCxnSpPr>
            <a:stCxn id="20" idx="4"/>
            <a:endCxn id="18" idx="0"/>
          </p:cNvCxnSpPr>
          <p:nvPr/>
        </p:nvCxnSpPr>
        <p:spPr>
          <a:xfrm rot="5400000">
            <a:off x="704717" y="3055308"/>
            <a:ext cx="1063112" cy="103938"/>
          </a:xfrm>
          <a:prstGeom prst="curvedConnector3">
            <a:avLst>
              <a:gd name="adj1" fmla="val 197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ector curvado 90"/>
          <p:cNvCxnSpPr>
            <a:stCxn id="18" idx="6"/>
            <a:endCxn id="17" idx="2"/>
          </p:cNvCxnSpPr>
          <p:nvPr/>
        </p:nvCxnSpPr>
        <p:spPr>
          <a:xfrm>
            <a:off x="1477373" y="3931902"/>
            <a:ext cx="16633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ector curvado 94"/>
          <p:cNvCxnSpPr>
            <a:stCxn id="22" idx="4"/>
            <a:endCxn id="17" idx="0"/>
          </p:cNvCxnSpPr>
          <p:nvPr/>
        </p:nvCxnSpPr>
        <p:spPr>
          <a:xfrm rot="16200000" flipH="1">
            <a:off x="2887759" y="3092781"/>
            <a:ext cx="1073004" cy="191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Conector curvado 97"/>
          <p:cNvCxnSpPr>
            <a:stCxn id="17" idx="6"/>
            <a:endCxn id="17" idx="5"/>
          </p:cNvCxnSpPr>
          <p:nvPr/>
        </p:nvCxnSpPr>
        <p:spPr>
          <a:xfrm flipH="1">
            <a:off x="3641042" y="3931902"/>
            <a:ext cx="85838" cy="207231"/>
          </a:xfrm>
          <a:prstGeom prst="curvedConnector4">
            <a:avLst>
              <a:gd name="adj1" fmla="val -266316"/>
              <a:gd name="adj2" fmla="val 2517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/>
          <p:cNvSpPr/>
          <p:nvPr/>
        </p:nvSpPr>
        <p:spPr>
          <a:xfrm>
            <a:off x="438841" y="1313190"/>
            <a:ext cx="3927506" cy="38884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0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4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4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4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4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65" grpId="0" animBg="1"/>
      <p:bldP spid="66" grpId="0" animBg="1"/>
      <p:bldP spid="69" grpId="0" animBg="1"/>
      <p:bldP spid="77" grpId="0"/>
      <p:bldP spid="79" grpId="0"/>
      <p:bldP spid="80" grpId="0" animBg="1"/>
      <p:bldP spid="81" grpId="0" animBg="1"/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NFA→DFA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75181"/>
              </p:ext>
            </p:extLst>
          </p:nvPr>
        </p:nvGraphicFramePr>
        <p:xfrm>
          <a:off x="6094412" y="1052736"/>
          <a:ext cx="5544615" cy="233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48205">
                  <a:extLst>
                    <a:ext uri="{9D8B030D-6E8A-4147-A177-3AD203B41FA5}">
                      <a16:colId xmlns:a16="http://schemas.microsoft.com/office/drawing/2014/main" val="732350748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3717182477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2753861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2400" cap="none" spc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Estado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n-lt"/>
                          <a:cs typeface="+mn-cs"/>
                        </a:rPr>
                        <a:t>a</a:t>
                      </a:r>
                      <a:endParaRPr lang="es-MX" sz="2400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+mn-lt"/>
                          <a:cs typeface="+mn-cs"/>
                        </a:rPr>
                        <a:t>b</a:t>
                      </a:r>
                      <a:endParaRPr lang="es-MX" sz="2400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84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q0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</a:t>
                      </a:r>
                      <a:endParaRPr lang="es-MX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q5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98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q4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q9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q5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q9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q9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q9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4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Ø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35595"/>
                  </a:ext>
                </a:extLst>
              </a:tr>
            </a:tbl>
          </a:graphicData>
        </a:graphic>
      </p:graphicFrame>
      <p:cxnSp>
        <p:nvCxnSpPr>
          <p:cNvPr id="39" name="Conector recto de flecha 38"/>
          <p:cNvCxnSpPr/>
          <p:nvPr/>
        </p:nvCxnSpPr>
        <p:spPr>
          <a:xfrm flipH="1">
            <a:off x="5374332" y="1751059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>
            <a:off x="5374332" y="256490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5374332" y="2132856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4859286" y="1392439"/>
            <a:ext cx="93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q0</a:t>
            </a:r>
            <a:endParaRPr lang="es-MX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4798268" y="2272516"/>
            <a:ext cx="93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q2</a:t>
            </a:r>
            <a:endParaRPr lang="es-MX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4837017" y="1828879"/>
            <a:ext cx="93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q1</a:t>
            </a:r>
            <a:endParaRPr lang="es-MX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2758433" y="275851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q9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508926" y="275851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612864" y="110926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739333" y="109937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1422640" y="895484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388288" y="1988469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b</a:t>
            </a:r>
            <a:endParaRPr lang="es-MX" sz="3200" dirty="0"/>
          </a:p>
        </p:txBody>
      </p:sp>
      <p:sp>
        <p:nvSpPr>
          <p:cNvPr id="40" name="Elipse 39"/>
          <p:cNvSpPr/>
          <p:nvPr/>
        </p:nvSpPr>
        <p:spPr>
          <a:xfrm>
            <a:off x="591886" y="2837313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/>
          <p:cNvSpPr/>
          <p:nvPr/>
        </p:nvSpPr>
        <p:spPr>
          <a:xfrm>
            <a:off x="2831895" y="2836711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Elipse 50"/>
          <p:cNvSpPr/>
          <p:nvPr/>
        </p:nvSpPr>
        <p:spPr>
          <a:xfrm>
            <a:off x="2817532" y="1177158"/>
            <a:ext cx="429740" cy="4297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3" name="Conector recto de flecha 52"/>
          <p:cNvCxnSpPr>
            <a:endCxn id="35" idx="2"/>
          </p:cNvCxnSpPr>
          <p:nvPr/>
        </p:nvCxnSpPr>
        <p:spPr>
          <a:xfrm>
            <a:off x="373341" y="1402331"/>
            <a:ext cx="2395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/>
          <p:cNvCxnSpPr>
            <a:stCxn id="35" idx="6"/>
            <a:endCxn id="36" idx="2"/>
          </p:cNvCxnSpPr>
          <p:nvPr/>
        </p:nvCxnSpPr>
        <p:spPr>
          <a:xfrm flipV="1">
            <a:off x="1199002" y="1392439"/>
            <a:ext cx="1540331" cy="9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ángulo 55"/>
          <p:cNvSpPr/>
          <p:nvPr/>
        </p:nvSpPr>
        <p:spPr>
          <a:xfrm>
            <a:off x="3121447" y="1890262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3593142" y="3155196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60" name="Rectángulo 59"/>
          <p:cNvSpPr/>
          <p:nvPr/>
        </p:nvSpPr>
        <p:spPr>
          <a:xfrm>
            <a:off x="1679939" y="3040265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cxnSp>
        <p:nvCxnSpPr>
          <p:cNvPr id="62" name="Conector curvado 61"/>
          <p:cNvCxnSpPr>
            <a:stCxn id="35" idx="4"/>
            <a:endCxn id="34" idx="0"/>
          </p:cNvCxnSpPr>
          <p:nvPr/>
        </p:nvCxnSpPr>
        <p:spPr>
          <a:xfrm rot="5400000">
            <a:off x="322408" y="2174987"/>
            <a:ext cx="1063112" cy="103938"/>
          </a:xfrm>
          <a:prstGeom prst="curvedConnector3">
            <a:avLst>
              <a:gd name="adj1" fmla="val 197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ector curvado 62"/>
          <p:cNvCxnSpPr>
            <a:stCxn id="34" idx="6"/>
            <a:endCxn id="33" idx="2"/>
          </p:cNvCxnSpPr>
          <p:nvPr/>
        </p:nvCxnSpPr>
        <p:spPr>
          <a:xfrm>
            <a:off x="1095064" y="3051581"/>
            <a:ext cx="16633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ector curvado 63"/>
          <p:cNvCxnSpPr>
            <a:stCxn id="36" idx="4"/>
            <a:endCxn id="33" idx="0"/>
          </p:cNvCxnSpPr>
          <p:nvPr/>
        </p:nvCxnSpPr>
        <p:spPr>
          <a:xfrm rot="16200000" flipH="1">
            <a:off x="2505450" y="2212460"/>
            <a:ext cx="1073004" cy="191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ector curvado 66"/>
          <p:cNvCxnSpPr>
            <a:stCxn id="33" idx="6"/>
            <a:endCxn id="33" idx="5"/>
          </p:cNvCxnSpPr>
          <p:nvPr/>
        </p:nvCxnSpPr>
        <p:spPr>
          <a:xfrm flipH="1">
            <a:off x="3258733" y="3051581"/>
            <a:ext cx="85838" cy="207231"/>
          </a:xfrm>
          <a:prstGeom prst="curvedConnector4">
            <a:avLst>
              <a:gd name="adj1" fmla="val -266316"/>
              <a:gd name="adj2" fmla="val 2517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/>
          <p:nvPr/>
        </p:nvCxnSpPr>
        <p:spPr>
          <a:xfrm flipH="1">
            <a:off x="5374332" y="2836711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/>
          <p:nvPr/>
        </p:nvCxnSpPr>
        <p:spPr>
          <a:xfrm flipH="1">
            <a:off x="5374332" y="3266451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Rectángulo 74"/>
          <p:cNvSpPr/>
          <p:nvPr/>
        </p:nvSpPr>
        <p:spPr>
          <a:xfrm>
            <a:off x="4798268" y="2601138"/>
            <a:ext cx="93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q3</a:t>
            </a:r>
            <a:endParaRPr lang="es-MX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4837017" y="2974063"/>
            <a:ext cx="93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q4</a:t>
            </a:r>
            <a:endParaRPr lang="es-MX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5806340" y="3518365"/>
            <a:ext cx="363350" cy="66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914952" y="3748156"/>
            <a:ext cx="4648930" cy="3008135"/>
            <a:chOff x="3677730" y="3748725"/>
            <a:chExt cx="4648930" cy="3008135"/>
          </a:xfrm>
        </p:grpSpPr>
        <p:sp>
          <p:nvSpPr>
            <p:cNvPr id="81" name="Elipse 80"/>
            <p:cNvSpPr/>
            <p:nvPr/>
          </p:nvSpPr>
          <p:spPr>
            <a:xfrm>
              <a:off x="7020854" y="5648711"/>
              <a:ext cx="661798" cy="661799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Elipse 81"/>
            <p:cNvSpPr/>
            <p:nvPr/>
          </p:nvSpPr>
          <p:spPr>
            <a:xfrm>
              <a:off x="4480974" y="5648711"/>
              <a:ext cx="661798" cy="661799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Elipse 82"/>
            <p:cNvSpPr/>
            <p:nvPr/>
          </p:nvSpPr>
          <p:spPr>
            <a:xfrm>
              <a:off x="3948171" y="3748725"/>
              <a:ext cx="661798" cy="661799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Elipse 83"/>
            <p:cNvSpPr/>
            <p:nvPr/>
          </p:nvSpPr>
          <p:spPr>
            <a:xfrm>
              <a:off x="6999288" y="3775402"/>
              <a:ext cx="661798" cy="661799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ángulo 84"/>
            <p:cNvSpPr/>
            <p:nvPr/>
          </p:nvSpPr>
          <p:spPr>
            <a:xfrm>
              <a:off x="3948171" y="5273059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 smtClean="0"/>
                <a:t>b</a:t>
              </a:r>
              <a:endParaRPr lang="es-MX" sz="3200" dirty="0"/>
            </a:p>
          </p:txBody>
        </p:sp>
        <p:sp>
          <p:nvSpPr>
            <p:cNvPr id="86" name="Elipse 85"/>
            <p:cNvSpPr/>
            <p:nvPr/>
          </p:nvSpPr>
          <p:spPr>
            <a:xfrm>
              <a:off x="4574642" y="5737684"/>
              <a:ext cx="485212" cy="48521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7" name="Elipse 86"/>
            <p:cNvSpPr/>
            <p:nvPr/>
          </p:nvSpPr>
          <p:spPr>
            <a:xfrm>
              <a:off x="7103799" y="5737004"/>
              <a:ext cx="485212" cy="48521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8" name="Elipse 87"/>
            <p:cNvSpPr/>
            <p:nvPr/>
          </p:nvSpPr>
          <p:spPr>
            <a:xfrm>
              <a:off x="7087582" y="3863231"/>
              <a:ext cx="485212" cy="48521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89" name="Conector recto de flecha 88"/>
            <p:cNvCxnSpPr>
              <a:endCxn id="83" idx="2"/>
            </p:cNvCxnSpPr>
            <p:nvPr/>
          </p:nvCxnSpPr>
          <p:spPr>
            <a:xfrm>
              <a:off x="3677730" y="4079624"/>
              <a:ext cx="2704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83" idx="6"/>
              <a:endCxn id="84" idx="2"/>
            </p:cNvCxnSpPr>
            <p:nvPr/>
          </p:nvCxnSpPr>
          <p:spPr>
            <a:xfrm>
              <a:off x="4609969" y="4079625"/>
              <a:ext cx="2389319" cy="266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ángulo 90"/>
            <p:cNvSpPr/>
            <p:nvPr/>
          </p:nvSpPr>
          <p:spPr>
            <a:xfrm>
              <a:off x="7430727" y="4668385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b</a:t>
              </a:r>
            </a:p>
          </p:txBody>
        </p:sp>
        <p:sp>
          <p:nvSpPr>
            <p:cNvPr id="92" name="Rectángulo 91"/>
            <p:cNvSpPr/>
            <p:nvPr/>
          </p:nvSpPr>
          <p:spPr>
            <a:xfrm>
              <a:off x="7963310" y="6096600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b</a:t>
              </a:r>
            </a:p>
          </p:txBody>
        </p:sp>
        <p:sp>
          <p:nvSpPr>
            <p:cNvPr id="93" name="Rectángulo 92"/>
            <p:cNvSpPr/>
            <p:nvPr/>
          </p:nvSpPr>
          <p:spPr>
            <a:xfrm>
              <a:off x="5803145" y="5966834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b</a:t>
              </a:r>
            </a:p>
          </p:txBody>
        </p:sp>
        <p:cxnSp>
          <p:nvCxnSpPr>
            <p:cNvPr id="94" name="Conector curvado 93"/>
            <p:cNvCxnSpPr>
              <a:stCxn id="83" idx="4"/>
              <a:endCxn id="82" idx="0"/>
            </p:cNvCxnSpPr>
            <p:nvPr/>
          </p:nvCxnSpPr>
          <p:spPr>
            <a:xfrm rot="16200000" flipH="1">
              <a:off x="3926378" y="4763215"/>
              <a:ext cx="1238187" cy="53280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curvado 94"/>
            <p:cNvCxnSpPr>
              <a:stCxn id="82" idx="6"/>
              <a:endCxn id="81" idx="2"/>
            </p:cNvCxnSpPr>
            <p:nvPr/>
          </p:nvCxnSpPr>
          <p:spPr>
            <a:xfrm>
              <a:off x="5142772" y="5979610"/>
              <a:ext cx="1878082" cy="1433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curvado 95"/>
            <p:cNvCxnSpPr>
              <a:stCxn id="84" idx="4"/>
              <a:endCxn id="81" idx="0"/>
            </p:cNvCxnSpPr>
            <p:nvPr/>
          </p:nvCxnSpPr>
          <p:spPr>
            <a:xfrm rot="16200000" flipH="1">
              <a:off x="6735215" y="5032173"/>
              <a:ext cx="1211511" cy="2156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curvado 96"/>
            <p:cNvCxnSpPr>
              <a:stCxn id="81" idx="6"/>
              <a:endCxn id="81" idx="5"/>
            </p:cNvCxnSpPr>
            <p:nvPr/>
          </p:nvCxnSpPr>
          <p:spPr>
            <a:xfrm flipH="1">
              <a:off x="7585734" y="5979610"/>
              <a:ext cx="96918" cy="233981"/>
            </a:xfrm>
            <a:prstGeom prst="curvedConnector4">
              <a:avLst>
                <a:gd name="adj1" fmla="val -266316"/>
                <a:gd name="adj2" fmla="val 25173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ipse 97"/>
            <p:cNvSpPr/>
            <p:nvPr/>
          </p:nvSpPr>
          <p:spPr>
            <a:xfrm>
              <a:off x="5741945" y="4614115"/>
              <a:ext cx="661798" cy="661799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9" name="Conector curvado 98"/>
            <p:cNvCxnSpPr>
              <a:stCxn id="84" idx="3"/>
              <a:endCxn id="98" idx="7"/>
            </p:cNvCxnSpPr>
            <p:nvPr/>
          </p:nvCxnSpPr>
          <p:spPr>
            <a:xfrm rot="5400000">
              <a:off x="6516141" y="4130967"/>
              <a:ext cx="370751" cy="78938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ángulo 100"/>
            <p:cNvSpPr/>
            <p:nvPr/>
          </p:nvSpPr>
          <p:spPr>
            <a:xfrm>
              <a:off x="6583634" y="4415009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a</a:t>
              </a:r>
            </a:p>
          </p:txBody>
        </p:sp>
        <p:cxnSp>
          <p:nvCxnSpPr>
            <p:cNvPr id="102" name="Conector curvado 101"/>
            <p:cNvCxnSpPr>
              <a:stCxn id="82" idx="7"/>
              <a:endCxn id="98" idx="3"/>
            </p:cNvCxnSpPr>
            <p:nvPr/>
          </p:nvCxnSpPr>
          <p:spPr>
            <a:xfrm rot="5400000" flipH="1" flipV="1">
              <a:off x="5159042" y="5065808"/>
              <a:ext cx="566634" cy="79300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curvado 102"/>
            <p:cNvCxnSpPr>
              <a:stCxn id="81" idx="1"/>
              <a:endCxn id="98" idx="5"/>
            </p:cNvCxnSpPr>
            <p:nvPr/>
          </p:nvCxnSpPr>
          <p:spPr>
            <a:xfrm rot="16200000" flipV="1">
              <a:off x="6428983" y="5056839"/>
              <a:ext cx="566634" cy="81094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ángulo 103"/>
            <p:cNvSpPr/>
            <p:nvPr/>
          </p:nvSpPr>
          <p:spPr>
            <a:xfrm>
              <a:off x="6637723" y="4942929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a</a:t>
              </a:r>
            </a:p>
          </p:txBody>
        </p:sp>
        <p:sp>
          <p:nvSpPr>
            <p:cNvPr id="105" name="Rectángulo 104"/>
            <p:cNvSpPr/>
            <p:nvPr/>
          </p:nvSpPr>
          <p:spPr>
            <a:xfrm>
              <a:off x="5229371" y="4862436"/>
              <a:ext cx="363350" cy="66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/>
                <a:t>a</a:t>
              </a:r>
            </a:p>
          </p:txBody>
        </p:sp>
        <p:cxnSp>
          <p:nvCxnSpPr>
            <p:cNvPr id="106" name="Conector curvado 105"/>
            <p:cNvCxnSpPr>
              <a:stCxn id="98" idx="2"/>
              <a:endCxn id="98" idx="1"/>
            </p:cNvCxnSpPr>
            <p:nvPr/>
          </p:nvCxnSpPr>
          <p:spPr>
            <a:xfrm rot="10800000" flipH="1">
              <a:off x="5741945" y="4711033"/>
              <a:ext cx="96918" cy="233982"/>
            </a:xfrm>
            <a:prstGeom prst="curvedConnector4">
              <a:avLst>
                <a:gd name="adj1" fmla="val -235869"/>
                <a:gd name="adj2" fmla="val 239121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ángulo 106"/>
            <p:cNvSpPr/>
            <p:nvPr/>
          </p:nvSpPr>
          <p:spPr>
            <a:xfrm>
              <a:off x="4875496" y="4194859"/>
              <a:ext cx="84029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 dirty="0" err="1"/>
                <a:t>a</a:t>
              </a:r>
              <a:r>
                <a:rPr lang="es-MX" sz="3200" dirty="0" err="1" smtClean="0"/>
                <a:t>,b</a:t>
              </a:r>
              <a:endParaRPr lang="es-MX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6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75" grpId="0"/>
      <p:bldP spid="80" grpId="0"/>
      <p:bldP spid="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DFA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→E.R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7906041" y="2644636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4622893" y="2644636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3934172" y="188640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Elipse 50"/>
          <p:cNvSpPr/>
          <p:nvPr/>
        </p:nvSpPr>
        <p:spPr>
          <a:xfrm>
            <a:off x="7878164" y="223124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4153213" y="1740771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b</a:t>
            </a:r>
            <a:endParaRPr lang="es-MX" sz="3200" dirty="0"/>
          </a:p>
        </p:txBody>
      </p:sp>
      <p:sp>
        <p:nvSpPr>
          <p:cNvPr id="53" name="Elipse 52"/>
          <p:cNvSpPr/>
          <p:nvPr/>
        </p:nvSpPr>
        <p:spPr>
          <a:xfrm>
            <a:off x="4743972" y="2759646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Elipse 54"/>
          <p:cNvSpPr/>
          <p:nvPr/>
        </p:nvSpPr>
        <p:spPr>
          <a:xfrm>
            <a:off x="8013259" y="2758767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Elipse 56"/>
          <p:cNvSpPr/>
          <p:nvPr/>
        </p:nvSpPr>
        <p:spPr>
          <a:xfrm>
            <a:off x="7992296" y="336655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9" name="Conector recto de flecha 58"/>
          <p:cNvCxnSpPr>
            <a:endCxn id="50" idx="2"/>
          </p:cNvCxnSpPr>
          <p:nvPr/>
        </p:nvCxnSpPr>
        <p:spPr>
          <a:xfrm>
            <a:off x="3584589" y="616373"/>
            <a:ext cx="3495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50" idx="6"/>
            <a:endCxn id="51" idx="2"/>
          </p:cNvCxnSpPr>
          <p:nvPr/>
        </p:nvCxnSpPr>
        <p:spPr>
          <a:xfrm>
            <a:off x="4789637" y="616374"/>
            <a:ext cx="3088526" cy="34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ángulo 64"/>
          <p:cNvSpPr/>
          <p:nvPr/>
        </p:nvSpPr>
        <p:spPr>
          <a:xfrm>
            <a:off x="8435858" y="1377428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66" name="Rectángulo 65"/>
          <p:cNvSpPr/>
          <p:nvPr/>
        </p:nvSpPr>
        <p:spPr>
          <a:xfrm>
            <a:off x="9124296" y="3223594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6331983" y="3055854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cxnSp>
        <p:nvCxnSpPr>
          <p:cNvPr id="71" name="Conector curvado 70"/>
          <p:cNvCxnSpPr>
            <a:stCxn id="50" idx="4"/>
            <a:endCxn id="49" idx="0"/>
          </p:cNvCxnSpPr>
          <p:nvPr/>
        </p:nvCxnSpPr>
        <p:spPr>
          <a:xfrm rot="16200000" flipH="1">
            <a:off x="3906001" y="1500009"/>
            <a:ext cx="1600529" cy="6887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curvado 71"/>
          <p:cNvCxnSpPr>
            <a:stCxn id="49" idx="6"/>
            <a:endCxn id="48" idx="2"/>
          </p:cNvCxnSpPr>
          <p:nvPr/>
        </p:nvCxnSpPr>
        <p:spPr>
          <a:xfrm>
            <a:off x="5478359" y="3072368"/>
            <a:ext cx="2427682" cy="18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curvado 72"/>
          <p:cNvCxnSpPr>
            <a:stCxn id="51" idx="4"/>
            <a:endCxn id="48" idx="0"/>
          </p:cNvCxnSpPr>
          <p:nvPr/>
        </p:nvCxnSpPr>
        <p:spPr>
          <a:xfrm rot="16200000" flipH="1">
            <a:off x="7536813" y="1847675"/>
            <a:ext cx="1566046" cy="278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ector curvado 75"/>
          <p:cNvCxnSpPr>
            <a:stCxn id="48" idx="6"/>
            <a:endCxn id="48" idx="5"/>
          </p:cNvCxnSpPr>
          <p:nvPr/>
        </p:nvCxnSpPr>
        <p:spPr>
          <a:xfrm flipH="1">
            <a:off x="8636226" y="3072368"/>
            <a:ext cx="125280" cy="302453"/>
          </a:xfrm>
          <a:prstGeom prst="curvedConnector4">
            <a:avLst>
              <a:gd name="adj1" fmla="val -266316"/>
              <a:gd name="adj2" fmla="val 2517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Elipse 76"/>
          <p:cNvSpPr/>
          <p:nvPr/>
        </p:nvSpPr>
        <p:spPr>
          <a:xfrm>
            <a:off x="6252873" y="1307277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Conector curvado 77"/>
          <p:cNvCxnSpPr>
            <a:stCxn id="51" idx="3"/>
            <a:endCxn id="77" idx="7"/>
          </p:cNvCxnSpPr>
          <p:nvPr/>
        </p:nvCxnSpPr>
        <p:spPr>
          <a:xfrm rot="5400000">
            <a:off x="7253629" y="682741"/>
            <a:ext cx="479247" cy="10203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Rectángulo 78"/>
          <p:cNvSpPr/>
          <p:nvPr/>
        </p:nvSpPr>
        <p:spPr>
          <a:xfrm>
            <a:off x="7340873" y="1049905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cxnSp>
        <p:nvCxnSpPr>
          <p:cNvPr id="80" name="Conector curvado 79"/>
          <p:cNvCxnSpPr>
            <a:stCxn id="49" idx="7"/>
            <a:endCxn id="77" idx="3"/>
          </p:cNvCxnSpPr>
          <p:nvPr/>
        </p:nvCxnSpPr>
        <p:spPr>
          <a:xfrm rot="5400000" flipH="1" flipV="1">
            <a:off x="5499390" y="1891153"/>
            <a:ext cx="732453" cy="10250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ector curvado 80"/>
          <p:cNvCxnSpPr>
            <a:stCxn id="48" idx="1"/>
            <a:endCxn id="77" idx="5"/>
          </p:cNvCxnSpPr>
          <p:nvPr/>
        </p:nvCxnSpPr>
        <p:spPr>
          <a:xfrm rot="16200000" flipV="1">
            <a:off x="7140965" y="1879559"/>
            <a:ext cx="732453" cy="10482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ectángulo 81"/>
          <p:cNvSpPr/>
          <p:nvPr/>
        </p:nvSpPr>
        <p:spPr>
          <a:xfrm>
            <a:off x="7410791" y="1732314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5590300" y="1628266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cxnSp>
        <p:nvCxnSpPr>
          <p:cNvPr id="84" name="Conector curvado 83"/>
          <p:cNvCxnSpPr>
            <a:stCxn id="77" idx="2"/>
            <a:endCxn id="77" idx="1"/>
          </p:cNvCxnSpPr>
          <p:nvPr/>
        </p:nvCxnSpPr>
        <p:spPr>
          <a:xfrm rot="10800000" flipH="1">
            <a:off x="6252873" y="1432557"/>
            <a:ext cx="125280" cy="302454"/>
          </a:xfrm>
          <a:prstGeom prst="curvedConnector4">
            <a:avLst>
              <a:gd name="adj1" fmla="val -235869"/>
              <a:gd name="adj2" fmla="val 23912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ectángulo 84"/>
          <p:cNvSpPr/>
          <p:nvPr/>
        </p:nvSpPr>
        <p:spPr>
          <a:xfrm>
            <a:off x="5132868" y="765330"/>
            <a:ext cx="1086199" cy="7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err="1"/>
              <a:t>a</a:t>
            </a:r>
            <a:r>
              <a:rPr lang="es-MX" sz="3200" dirty="0" err="1" smtClean="0"/>
              <a:t>,b</a:t>
            </a:r>
            <a:endParaRPr lang="es-MX" sz="3200" dirty="0"/>
          </a:p>
        </p:txBody>
      </p:sp>
      <p:sp>
        <p:nvSpPr>
          <p:cNvPr id="113" name="Rectángulo 112"/>
          <p:cNvSpPr/>
          <p:nvPr/>
        </p:nvSpPr>
        <p:spPr>
          <a:xfrm>
            <a:off x="6267060" y="115201"/>
            <a:ext cx="363350" cy="66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7056" y="2876474"/>
            <a:ext cx="301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+ a + b 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CuadroTexto 115"/>
          <p:cNvSpPr txBox="1"/>
          <p:nvPr/>
        </p:nvSpPr>
        <p:spPr>
          <a:xfrm>
            <a:off x="232735" y="3649516"/>
            <a:ext cx="394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 a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) + ( b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)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250603" y="4397818"/>
            <a:ext cx="392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a( </a:t>
            </a:r>
            <a:r>
              <a:rPr lang="el-G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) + b( </a:t>
            </a:r>
            <a:r>
              <a:rPr lang="el-G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)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CuadroTexto 117"/>
          <p:cNvSpPr txBox="1"/>
          <p:nvPr/>
        </p:nvSpPr>
        <p:spPr>
          <a:xfrm>
            <a:off x="277056" y="5146120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 a + b )( </a:t>
            </a:r>
            <a:r>
              <a:rPr lang="el-G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) Aplicando esta propiedad: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 + </a:t>
            </a:r>
            <a:r>
              <a:rPr lang="el-G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r*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uadroTexto 119"/>
          <p:cNvSpPr txBox="1"/>
          <p:nvPr/>
        </p:nvSpPr>
        <p:spPr>
          <a:xfrm>
            <a:off x="5265156" y="5716317"/>
            <a:ext cx="3040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 a + b )b*</a:t>
            </a:r>
            <a:endParaRPr lang="es-MX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/>
      <p:bldP spid="82" grpId="0"/>
      <p:bldP spid="83" grpId="0"/>
      <p:bldP spid="85" grpId="0"/>
      <p:bldP spid="3" grpId="0"/>
      <p:bldP spid="116" grpId="0"/>
      <p:bldP spid="117" grpId="0"/>
      <p:bldP spid="118" grpId="0"/>
      <p:bldP spid="1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DFA→E.R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7748" y="836712"/>
            <a:ext cx="11953328" cy="48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MX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Conversión de un AFD a una ER mediante ecuaciones lineales fundamentales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17748" y="1700808"/>
                <a:ext cx="11953328" cy="1410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MX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 denomina ecuación lineal fundamental en expresiones regulares a la ecuación lineal de una variable X de la forma:</a:t>
                </a:r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𝒓𝒙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</m:oMath>
                  </m:oMathPara>
                </a14:m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8" y="1700808"/>
                <a:ext cx="11953328" cy="1410643"/>
              </a:xfrm>
              <a:prstGeom prst="rect">
                <a:avLst/>
              </a:prstGeom>
              <a:blipFill>
                <a:blip r:embed="rId2"/>
                <a:stretch>
                  <a:fillRect l="-561" t="-129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45603" y="2960352"/>
                <a:ext cx="12241360" cy="1205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s-MX" sz="2400" b="1" u="sng" spc="50" dirty="0" smtClean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Lema de Arden</a:t>
                </a:r>
                <a:endParaRPr lang="es-MX" sz="2400" b="1" u="sng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Dada una ecuación fundamental </a:t>
                </a:r>
                <a14:m>
                  <m:oMath xmlns:m="http://schemas.openxmlformats.org/officeDocument/2006/math"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𝒓𝒙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la expresión regular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es siempre solución de la ecuación fundamental anterior</a:t>
                </a:r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3" y="2960352"/>
                <a:ext cx="12241360" cy="1205458"/>
              </a:xfrm>
              <a:prstGeom prst="rect">
                <a:avLst/>
              </a:prstGeom>
              <a:blipFill>
                <a:blip r:embed="rId3"/>
                <a:stretch>
                  <a:fillRect l="-548" b="-1066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/>
          <p:cNvSpPr/>
          <p:nvPr/>
        </p:nvSpPr>
        <p:spPr>
          <a:xfrm>
            <a:off x="104904" y="4333333"/>
            <a:ext cx="4326569" cy="492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MX" sz="2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Construcción de las ecuaciones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45603" y="4793260"/>
                <a:ext cx="11925473" cy="1090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s-MX" sz="20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 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es-MX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se define una ecuación de la siguiente forma:</a:t>
                </a:r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0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∀ 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∈</m:t>
                      </m:r>
                      <m:r>
                        <a:rPr lang="es-MX" sz="2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𝚺</m:t>
                      </m:r>
                    </m:oMath>
                  </m:oMathPara>
                </a14:m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3" y="4793260"/>
                <a:ext cx="11925473" cy="1090170"/>
              </a:xfrm>
              <a:prstGeom prst="rect">
                <a:avLst/>
              </a:prstGeom>
              <a:blipFill>
                <a:blip r:embed="rId4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145603" y="5980029"/>
                <a:ext cx="11925473" cy="474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MX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representa un símbolo que une mediante un arco al 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MX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con el estado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3" y="5980029"/>
                <a:ext cx="11925473" cy="474682"/>
              </a:xfrm>
              <a:prstGeom prst="rect">
                <a:avLst/>
              </a:prstGeom>
              <a:blipFill>
                <a:blip r:embed="rId5"/>
                <a:stretch>
                  <a:fillRect l="-562" b="-205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29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DFA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→E.R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7906041" y="2644636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4622893" y="2644636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3934172" y="188640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Elipse 50"/>
          <p:cNvSpPr/>
          <p:nvPr/>
        </p:nvSpPr>
        <p:spPr>
          <a:xfrm>
            <a:off x="7878164" y="223124"/>
            <a:ext cx="855466" cy="855467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4153213" y="1740771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 smtClean="0"/>
              <a:t>b</a:t>
            </a:r>
            <a:endParaRPr lang="es-MX" sz="3200" dirty="0"/>
          </a:p>
        </p:txBody>
      </p:sp>
      <p:sp>
        <p:nvSpPr>
          <p:cNvPr id="53" name="Elipse 52"/>
          <p:cNvSpPr/>
          <p:nvPr/>
        </p:nvSpPr>
        <p:spPr>
          <a:xfrm>
            <a:off x="4743972" y="2759646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Elipse 54"/>
          <p:cNvSpPr/>
          <p:nvPr/>
        </p:nvSpPr>
        <p:spPr>
          <a:xfrm>
            <a:off x="8013259" y="2758767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Elipse 56"/>
          <p:cNvSpPr/>
          <p:nvPr/>
        </p:nvSpPr>
        <p:spPr>
          <a:xfrm>
            <a:off x="7992296" y="336655"/>
            <a:ext cx="627204" cy="6272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9" name="Conector recto de flecha 58"/>
          <p:cNvCxnSpPr>
            <a:endCxn id="50" idx="2"/>
          </p:cNvCxnSpPr>
          <p:nvPr/>
        </p:nvCxnSpPr>
        <p:spPr>
          <a:xfrm>
            <a:off x="3584589" y="616373"/>
            <a:ext cx="3495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50" idx="6"/>
            <a:endCxn id="51" idx="2"/>
          </p:cNvCxnSpPr>
          <p:nvPr/>
        </p:nvCxnSpPr>
        <p:spPr>
          <a:xfrm>
            <a:off x="4789637" y="616374"/>
            <a:ext cx="3088526" cy="34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ángulo 64"/>
          <p:cNvSpPr/>
          <p:nvPr/>
        </p:nvSpPr>
        <p:spPr>
          <a:xfrm>
            <a:off x="8435858" y="1377428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66" name="Rectángulo 65"/>
          <p:cNvSpPr/>
          <p:nvPr/>
        </p:nvSpPr>
        <p:spPr>
          <a:xfrm>
            <a:off x="9124296" y="3223594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6331983" y="3055854"/>
            <a:ext cx="469680" cy="85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b</a:t>
            </a:r>
          </a:p>
        </p:txBody>
      </p:sp>
      <p:cxnSp>
        <p:nvCxnSpPr>
          <p:cNvPr id="71" name="Conector curvado 70"/>
          <p:cNvCxnSpPr>
            <a:stCxn id="50" idx="4"/>
            <a:endCxn id="49" idx="0"/>
          </p:cNvCxnSpPr>
          <p:nvPr/>
        </p:nvCxnSpPr>
        <p:spPr>
          <a:xfrm rot="16200000" flipH="1">
            <a:off x="3906001" y="1500009"/>
            <a:ext cx="1600529" cy="6887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curvado 71"/>
          <p:cNvCxnSpPr>
            <a:stCxn id="49" idx="6"/>
            <a:endCxn id="48" idx="2"/>
          </p:cNvCxnSpPr>
          <p:nvPr/>
        </p:nvCxnSpPr>
        <p:spPr>
          <a:xfrm>
            <a:off x="5478359" y="3072368"/>
            <a:ext cx="2427682" cy="185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ector curvado 72"/>
          <p:cNvCxnSpPr>
            <a:stCxn id="51" idx="4"/>
            <a:endCxn id="48" idx="0"/>
          </p:cNvCxnSpPr>
          <p:nvPr/>
        </p:nvCxnSpPr>
        <p:spPr>
          <a:xfrm rot="16200000" flipH="1">
            <a:off x="7536813" y="1847675"/>
            <a:ext cx="1566046" cy="278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ector curvado 75"/>
          <p:cNvCxnSpPr>
            <a:stCxn id="48" idx="6"/>
            <a:endCxn id="48" idx="5"/>
          </p:cNvCxnSpPr>
          <p:nvPr/>
        </p:nvCxnSpPr>
        <p:spPr>
          <a:xfrm flipH="1">
            <a:off x="8636226" y="3072368"/>
            <a:ext cx="125280" cy="302453"/>
          </a:xfrm>
          <a:prstGeom prst="curvedConnector4">
            <a:avLst>
              <a:gd name="adj1" fmla="val -266316"/>
              <a:gd name="adj2" fmla="val 2517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3" name="Rectángulo 112"/>
          <p:cNvSpPr/>
          <p:nvPr/>
        </p:nvSpPr>
        <p:spPr>
          <a:xfrm>
            <a:off x="6267060" y="115201"/>
            <a:ext cx="363350" cy="66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/>
              <a:t>a</a:t>
            </a:r>
          </a:p>
        </p:txBody>
      </p:sp>
      <p:sp>
        <p:nvSpPr>
          <p:cNvPr id="120" name="CuadroTexto 119"/>
          <p:cNvSpPr txBox="1"/>
          <p:nvPr/>
        </p:nvSpPr>
        <p:spPr>
          <a:xfrm>
            <a:off x="9124296" y="5877272"/>
            <a:ext cx="3040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 a + b )b*</a:t>
            </a:r>
            <a:endParaRPr lang="es-MX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82472" y="1519600"/>
                <a:ext cx="21433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2" y="1519600"/>
                <a:ext cx="2143344" cy="369332"/>
              </a:xfrm>
              <a:prstGeom prst="rect">
                <a:avLst/>
              </a:prstGeom>
              <a:blipFill>
                <a:blip r:embed="rId2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ángulo 36"/>
              <p:cNvSpPr/>
              <p:nvPr/>
            </p:nvSpPr>
            <p:spPr>
              <a:xfrm>
                <a:off x="387793" y="2060848"/>
                <a:ext cx="1869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á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3" y="2060848"/>
                <a:ext cx="1869293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/>
              <p:cNvSpPr/>
              <p:nvPr/>
            </p:nvSpPr>
            <p:spPr>
              <a:xfrm>
                <a:off x="384532" y="3142955"/>
                <a:ext cx="1869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Rectángu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32" y="3142955"/>
                <a:ext cx="1869293" cy="369332"/>
              </a:xfrm>
              <a:prstGeom prst="rect">
                <a:avLst/>
              </a:prstGeom>
              <a:blipFill>
                <a:blip r:embed="rId4"/>
                <a:stretch>
                  <a:fillRect b="-2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38"/>
              <p:cNvSpPr/>
              <p:nvPr/>
            </p:nvSpPr>
            <p:spPr>
              <a:xfrm>
                <a:off x="382472" y="2586010"/>
                <a:ext cx="1869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ángu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2" y="2586010"/>
                <a:ext cx="1869293" cy="369332"/>
              </a:xfrm>
              <a:prstGeom prst="rect">
                <a:avLst/>
              </a:prstGeom>
              <a:blipFill>
                <a:blip r:embed="rId5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>
                <a:off x="1084088" y="3767020"/>
                <a:ext cx="160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88" y="3767020"/>
                <a:ext cx="160152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382472" y="4689278"/>
                <a:ext cx="29625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𝒃</m:t>
                    </m:r>
                    <m:sSub>
                      <m:sSubPr>
                        <m:ctrlP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𝜺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𝜺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MX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2" y="4689278"/>
                <a:ext cx="2962542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/>
          <p:cNvSpPr txBox="1"/>
          <p:nvPr/>
        </p:nvSpPr>
        <p:spPr>
          <a:xfrm>
            <a:off x="263541" y="4249879"/>
            <a:ext cx="39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Aplicando el lema de arden en 4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61764" y="5058610"/>
                <a:ext cx="3960440" cy="36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Sustituyendo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en 2 y 3</a:t>
                </a:r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4" y="5058610"/>
                <a:ext cx="3960440" cy="369310"/>
              </a:xfrm>
              <a:prstGeom prst="rect">
                <a:avLst/>
              </a:prstGeom>
              <a:blipFill>
                <a:blip r:embed="rId8"/>
                <a:stretch>
                  <a:fillRect l="-1385" t="-10000" b="-3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44"/>
              <p:cNvSpPr/>
              <p:nvPr/>
            </p:nvSpPr>
            <p:spPr>
              <a:xfrm>
                <a:off x="382472" y="5500955"/>
                <a:ext cx="1877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Rectángu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72" y="5500955"/>
                <a:ext cx="1877373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45"/>
              <p:cNvSpPr/>
              <p:nvPr/>
            </p:nvSpPr>
            <p:spPr>
              <a:xfrm>
                <a:off x="367243" y="5870288"/>
                <a:ext cx="1875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Rectángu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43" y="5870288"/>
                <a:ext cx="1875578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46"/>
              <p:cNvSpPr/>
              <p:nvPr/>
            </p:nvSpPr>
            <p:spPr>
              <a:xfrm>
                <a:off x="4789637" y="4728291"/>
                <a:ext cx="2347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∗)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Rectángul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637" y="4728291"/>
                <a:ext cx="2347886" cy="369332"/>
              </a:xfrm>
              <a:prstGeom prst="rect">
                <a:avLst/>
              </a:prstGeom>
              <a:blipFill>
                <a:blip r:embed="rId11"/>
                <a:stretch>
                  <a:fillRect b="-2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4789637" y="4267183"/>
                <a:ext cx="308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Sustituyendo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en 1) </a:t>
                </a:r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637" y="4267183"/>
                <a:ext cx="3088526" cy="369332"/>
              </a:xfrm>
              <a:prstGeom prst="rect">
                <a:avLst/>
              </a:prstGeom>
              <a:blipFill>
                <a:blip r:embed="rId12"/>
                <a:stretch>
                  <a:fillRect l="-1976" t="-9836" r="-3360" b="-311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4862473" y="5152991"/>
            <a:ext cx="252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Factorizando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ángulo 53"/>
              <p:cNvSpPr/>
              <p:nvPr/>
            </p:nvSpPr>
            <p:spPr>
              <a:xfrm>
                <a:off x="4789637" y="5606390"/>
                <a:ext cx="2096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MX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∗)</m:t>
                      </m:r>
                    </m:oMath>
                  </m:oMathPara>
                </a14:m>
                <a:endPara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Rectángulo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637" y="5606390"/>
                <a:ext cx="2096984" cy="369332"/>
              </a:xfrm>
              <a:prstGeom prst="rect">
                <a:avLst/>
              </a:prstGeom>
              <a:blipFill>
                <a:blip r:embed="rId1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7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364087" cy="843880"/>
          </a:xfrm>
        </p:spPr>
        <p:txBody>
          <a:bodyPr rtlCol="0">
            <a:noAutofit/>
          </a:bodyPr>
          <a:lstStyle/>
          <a:p>
            <a:pPr rtl="0"/>
            <a:r>
              <a:rPr lang="es-E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de </a:t>
            </a:r>
            <a:r>
              <a:rPr lang="es-E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Kleene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trella de 4 puntas 2"/>
          <p:cNvSpPr/>
          <p:nvPr/>
        </p:nvSpPr>
        <p:spPr>
          <a:xfrm>
            <a:off x="3862164" y="1844824"/>
            <a:ext cx="3888432" cy="3888432"/>
          </a:xfrm>
          <a:prstGeom prst="star4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84817" y="1354342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E.R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827551" y="3435097"/>
            <a:ext cx="1048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NFA-</a:t>
            </a:r>
            <a:r>
              <a:rPr lang="el-GR" sz="3200" dirty="0"/>
              <a:t>ε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484817" y="5762073"/>
            <a:ext cx="756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019164" y="3496651"/>
            <a:ext cx="74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Conector curvado 18"/>
          <p:cNvCxnSpPr>
            <a:stCxn id="4" idx="3"/>
            <a:endCxn id="7" idx="0"/>
          </p:cNvCxnSpPr>
          <p:nvPr/>
        </p:nvCxnSpPr>
        <p:spPr>
          <a:xfrm>
            <a:off x="6127942" y="1585175"/>
            <a:ext cx="2223663" cy="18499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Conector curvado 19"/>
          <p:cNvCxnSpPr>
            <a:stCxn id="7" idx="2"/>
            <a:endCxn id="8" idx="3"/>
          </p:cNvCxnSpPr>
          <p:nvPr/>
        </p:nvCxnSpPr>
        <p:spPr>
          <a:xfrm rot="5400000">
            <a:off x="6309875" y="3951176"/>
            <a:ext cx="1973034" cy="21104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Conector curvado 22"/>
          <p:cNvCxnSpPr>
            <a:stCxn id="8" idx="1"/>
            <a:endCxn id="9" idx="2"/>
          </p:cNvCxnSpPr>
          <p:nvPr/>
        </p:nvCxnSpPr>
        <p:spPr>
          <a:xfrm rot="10800000">
            <a:off x="3390933" y="3958316"/>
            <a:ext cx="2093884" cy="203459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curvado 25"/>
          <p:cNvCxnSpPr>
            <a:stCxn id="9" idx="0"/>
            <a:endCxn id="4" idx="1"/>
          </p:cNvCxnSpPr>
          <p:nvPr/>
        </p:nvCxnSpPr>
        <p:spPr>
          <a:xfrm rot="5400000" flipH="1" flipV="1">
            <a:off x="3482137" y="1493971"/>
            <a:ext cx="1911476" cy="209388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E.R→NFA-</a:t>
            </a:r>
            <a:r>
              <a:rPr lang="el-GR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Título 12"/>
          <p:cNvSpPr txBox="1">
            <a:spLocks/>
          </p:cNvSpPr>
          <p:nvPr/>
        </p:nvSpPr>
        <p:spPr>
          <a:xfrm>
            <a:off x="1450499" y="829848"/>
            <a:ext cx="9505056" cy="7442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o Algoritmo de Thompson</a:t>
            </a:r>
            <a:endParaRPr lang="es-ES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10202" y="1855724"/>
                <a:ext cx="11960874" cy="4165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Traduce cada parte de la definición de la expresión regular en un autómata que acepta el mismo lenguaje denotado por ella, de tal manera que el AFN-ε quede definido al analizar la expresión parte por parte.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Para una expresión regular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𝜱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que denota al lenguaje vacío.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expresión regular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𝜺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denota al lenguaje cuya única cadena es la vacía.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Para cada símbolo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𝜮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la expresión regular a denota al lenguaje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s-MX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07000"/>
                  </a:lnSpc>
                  <a:spcAft>
                    <a:spcPts val="800"/>
                  </a:spcAft>
                </a:pP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Sean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𝑬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𝑭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dos expresiones regulares</a:t>
                </a:r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El lenguaje unión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𝑬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𝑭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denotado por la ER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𝑬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𝑭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será: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 expresión regular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𝑬𝑭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denota al lenguaje concatenación de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𝑬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𝑳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𝑭</m:t>
                    </m:r>
                    <m:r>
                      <a:rPr lang="es-MX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Para la estrella de </a:t>
                </a:r>
                <a:r>
                  <a:rPr lang="es-MX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Kleene</a:t>
                </a: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 una expresión regular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𝑬</m:t>
                        </m:r>
                      </m:e>
                      <m:sup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que representa al lenguaje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[ </m:t>
                        </m:r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𝑳</m:t>
                        </m:r>
                        <m:d>
                          <m:dPr>
                            <m:ctrlPr>
                              <a:rPr lang="es-MX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s-MX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𝑬</m:t>
                            </m:r>
                          </m:e>
                        </m:d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]</m:t>
                        </m:r>
                      </m:e>
                      <m:sup>
                        <m:r>
                          <a:rPr lang="es-MX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2" y="1855724"/>
                <a:ext cx="11960874" cy="4165564"/>
              </a:xfrm>
              <a:prstGeom prst="rect">
                <a:avLst/>
              </a:prstGeom>
              <a:blipFill>
                <a:blip r:embed="rId2"/>
                <a:stretch>
                  <a:fillRect l="-459" t="-877" r="-663" b="-16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E.R→NFA-</a:t>
            </a:r>
            <a:r>
              <a:rPr lang="el-GR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Elipse 3"/>
          <p:cNvSpPr/>
          <p:nvPr/>
        </p:nvSpPr>
        <p:spPr>
          <a:xfrm>
            <a:off x="1349296" y="3346918"/>
            <a:ext cx="611662" cy="611662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q0</a:t>
            </a:r>
            <a:endParaRPr lang="es-MX" dirty="0"/>
          </a:p>
        </p:txBody>
      </p:sp>
      <p:sp>
        <p:nvSpPr>
          <p:cNvPr id="10" name="Elipse 9"/>
          <p:cNvSpPr/>
          <p:nvPr/>
        </p:nvSpPr>
        <p:spPr>
          <a:xfrm>
            <a:off x="763158" y="5445816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q0</a:t>
            </a:r>
            <a:endParaRPr lang="es-MX" sz="1200" dirty="0"/>
          </a:p>
        </p:txBody>
      </p:sp>
      <p:sp>
        <p:nvSpPr>
          <p:cNvPr id="12" name="Elipse 11"/>
          <p:cNvSpPr/>
          <p:nvPr/>
        </p:nvSpPr>
        <p:spPr>
          <a:xfrm>
            <a:off x="1557908" y="597480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q2</a:t>
            </a:r>
            <a:endParaRPr lang="es-MX" sz="1200" dirty="0"/>
          </a:p>
        </p:txBody>
      </p:sp>
      <p:sp>
        <p:nvSpPr>
          <p:cNvPr id="14" name="Elipse 13"/>
          <p:cNvSpPr/>
          <p:nvPr/>
        </p:nvSpPr>
        <p:spPr>
          <a:xfrm>
            <a:off x="2627954" y="597480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q4</a:t>
            </a:r>
            <a:endParaRPr lang="es-MX" sz="1200" dirty="0"/>
          </a:p>
        </p:txBody>
      </p:sp>
      <p:sp>
        <p:nvSpPr>
          <p:cNvPr id="15" name="Elipse 14"/>
          <p:cNvSpPr/>
          <p:nvPr/>
        </p:nvSpPr>
        <p:spPr>
          <a:xfrm>
            <a:off x="1557908" y="475905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sp>
        <p:nvSpPr>
          <p:cNvPr id="16" name="Elipse 15"/>
          <p:cNvSpPr/>
          <p:nvPr/>
        </p:nvSpPr>
        <p:spPr>
          <a:xfrm>
            <a:off x="2627954" y="4750668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q3</a:t>
            </a:r>
            <a:endParaRPr lang="es-MX" sz="1200" dirty="0"/>
          </a:p>
        </p:txBody>
      </p:sp>
      <p:sp>
        <p:nvSpPr>
          <p:cNvPr id="17" name="Elipse 16"/>
          <p:cNvSpPr/>
          <p:nvPr/>
        </p:nvSpPr>
        <p:spPr>
          <a:xfrm>
            <a:off x="3569290" y="536421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q5</a:t>
            </a:r>
            <a:endParaRPr lang="es-MX" sz="1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117749" y="2276321"/>
            <a:ext cx="4392488" cy="2181278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2793496" y="3346917"/>
            <a:ext cx="636619" cy="636619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q1</a:t>
            </a:r>
            <a:endParaRPr lang="es-MX" dirty="0"/>
          </a:p>
        </p:txBody>
      </p:sp>
      <p:cxnSp>
        <p:nvCxnSpPr>
          <p:cNvPr id="22" name="Conector recto de flecha 21"/>
          <p:cNvCxnSpPr>
            <a:stCxn id="4" idx="6"/>
            <a:endCxn id="20" idx="2"/>
          </p:cNvCxnSpPr>
          <p:nvPr/>
        </p:nvCxnSpPr>
        <p:spPr>
          <a:xfrm>
            <a:off x="1960958" y="3652749"/>
            <a:ext cx="832538" cy="12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2865505" y="3418926"/>
            <a:ext cx="497098" cy="4970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/>
          <p:cNvSpPr/>
          <p:nvPr/>
        </p:nvSpPr>
        <p:spPr>
          <a:xfrm>
            <a:off x="3646140" y="5445816"/>
            <a:ext cx="418670" cy="4186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 recto de flecha 29"/>
          <p:cNvCxnSpPr/>
          <p:nvPr/>
        </p:nvCxnSpPr>
        <p:spPr>
          <a:xfrm flipV="1">
            <a:off x="993297" y="3634951"/>
            <a:ext cx="360040" cy="7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V="1">
            <a:off x="2201138" y="5013176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V="1">
            <a:off x="2205980" y="6237312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endCxn id="15" idx="2"/>
          </p:cNvCxnSpPr>
          <p:nvPr/>
        </p:nvCxnSpPr>
        <p:spPr>
          <a:xfrm flipV="1">
            <a:off x="1210311" y="5052121"/>
            <a:ext cx="347597" cy="402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>
            <a:endCxn id="12" idx="2"/>
          </p:cNvCxnSpPr>
          <p:nvPr/>
        </p:nvCxnSpPr>
        <p:spPr>
          <a:xfrm>
            <a:off x="1106625" y="6040904"/>
            <a:ext cx="451283" cy="226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6" idx="6"/>
            <a:endCxn id="17" idx="1"/>
          </p:cNvCxnSpPr>
          <p:nvPr/>
        </p:nvCxnSpPr>
        <p:spPr>
          <a:xfrm>
            <a:off x="3214092" y="5043737"/>
            <a:ext cx="441036" cy="406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14" idx="6"/>
            <a:endCxn id="17" idx="3"/>
          </p:cNvCxnSpPr>
          <p:nvPr/>
        </p:nvCxnSpPr>
        <p:spPr>
          <a:xfrm flipV="1">
            <a:off x="3214092" y="5864510"/>
            <a:ext cx="441036" cy="403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/>
          <p:cNvSpPr/>
          <p:nvPr/>
        </p:nvSpPr>
        <p:spPr>
          <a:xfrm>
            <a:off x="117749" y="4554022"/>
            <a:ext cx="4392488" cy="2187345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/>
          <p:cNvSpPr txBox="1"/>
          <p:nvPr/>
        </p:nvSpPr>
        <p:spPr>
          <a:xfrm>
            <a:off x="261764" y="2208839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61763" y="4509119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MX" sz="3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+b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10095302" y="5731748"/>
            <a:ext cx="611662" cy="611662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q0</a:t>
            </a:r>
            <a:endParaRPr lang="es-MX" dirty="0"/>
          </a:p>
        </p:txBody>
      </p:sp>
      <p:sp>
        <p:nvSpPr>
          <p:cNvPr id="51" name="Rectángulo redondeado 50"/>
          <p:cNvSpPr/>
          <p:nvPr/>
        </p:nvSpPr>
        <p:spPr>
          <a:xfrm>
            <a:off x="9734699" y="4554022"/>
            <a:ext cx="2268410" cy="2187344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Elipse 51"/>
          <p:cNvSpPr/>
          <p:nvPr/>
        </p:nvSpPr>
        <p:spPr>
          <a:xfrm>
            <a:off x="11139012" y="5723427"/>
            <a:ext cx="636619" cy="636619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q1</a:t>
            </a:r>
            <a:endParaRPr lang="es-MX" dirty="0"/>
          </a:p>
        </p:txBody>
      </p:sp>
      <p:sp>
        <p:nvSpPr>
          <p:cNvPr id="54" name="Elipse 53"/>
          <p:cNvSpPr/>
          <p:nvPr/>
        </p:nvSpPr>
        <p:spPr>
          <a:xfrm>
            <a:off x="11211021" y="5795436"/>
            <a:ext cx="497098" cy="4970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5" name="Conector recto de flecha 54"/>
          <p:cNvCxnSpPr/>
          <p:nvPr/>
        </p:nvCxnSpPr>
        <p:spPr>
          <a:xfrm flipV="1">
            <a:off x="9739303" y="6019781"/>
            <a:ext cx="360040" cy="7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Elipse 61"/>
          <p:cNvSpPr/>
          <p:nvPr/>
        </p:nvSpPr>
        <p:spPr>
          <a:xfrm>
            <a:off x="5589824" y="5454766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sp>
        <p:nvSpPr>
          <p:cNvPr id="63" name="Elipse 62"/>
          <p:cNvSpPr/>
          <p:nvPr/>
        </p:nvSpPr>
        <p:spPr>
          <a:xfrm>
            <a:off x="6453920" y="5455503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q2</a:t>
            </a:r>
            <a:endParaRPr lang="es-MX" sz="1200" dirty="0"/>
          </a:p>
        </p:txBody>
      </p:sp>
      <p:sp>
        <p:nvSpPr>
          <p:cNvPr id="64" name="Elipse 63"/>
          <p:cNvSpPr/>
          <p:nvPr/>
        </p:nvSpPr>
        <p:spPr>
          <a:xfrm>
            <a:off x="7318016" y="5454766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q3</a:t>
            </a:r>
            <a:endParaRPr lang="es-MX" sz="1200" dirty="0"/>
          </a:p>
        </p:txBody>
      </p:sp>
      <p:sp>
        <p:nvSpPr>
          <p:cNvPr id="65" name="Elipse 64"/>
          <p:cNvSpPr/>
          <p:nvPr/>
        </p:nvSpPr>
        <p:spPr>
          <a:xfrm>
            <a:off x="8254120" y="5455503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q4</a:t>
            </a:r>
            <a:endParaRPr lang="es-MX" sz="1200" dirty="0"/>
          </a:p>
        </p:txBody>
      </p:sp>
      <p:cxnSp>
        <p:nvCxnSpPr>
          <p:cNvPr id="66" name="Conector recto de flecha 65"/>
          <p:cNvCxnSpPr>
            <a:stCxn id="62" idx="6"/>
            <a:endCxn id="63" idx="2"/>
          </p:cNvCxnSpPr>
          <p:nvPr/>
        </p:nvCxnSpPr>
        <p:spPr>
          <a:xfrm>
            <a:off x="6094412" y="5707060"/>
            <a:ext cx="359508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/>
          <p:cNvCxnSpPr>
            <a:stCxn id="63" idx="6"/>
            <a:endCxn id="64" idx="2"/>
          </p:cNvCxnSpPr>
          <p:nvPr/>
        </p:nvCxnSpPr>
        <p:spPr>
          <a:xfrm flipV="1">
            <a:off x="6958508" y="5707060"/>
            <a:ext cx="359508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>
            <a:stCxn id="64" idx="6"/>
            <a:endCxn id="65" idx="2"/>
          </p:cNvCxnSpPr>
          <p:nvPr/>
        </p:nvCxnSpPr>
        <p:spPr>
          <a:xfrm>
            <a:off x="7822604" y="5707060"/>
            <a:ext cx="431516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/>
          <p:cNvCxnSpPr>
            <a:stCxn id="101" idx="6"/>
            <a:endCxn id="62" idx="2"/>
          </p:cNvCxnSpPr>
          <p:nvPr/>
        </p:nvCxnSpPr>
        <p:spPr>
          <a:xfrm>
            <a:off x="5302324" y="5697518"/>
            <a:ext cx="287500" cy="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CuadroTexto 83"/>
          <p:cNvSpPr txBox="1"/>
          <p:nvPr/>
        </p:nvSpPr>
        <p:spPr>
          <a:xfrm>
            <a:off x="6054885" y="5263496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7818920" y="5258387"/>
            <a:ext cx="33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940821" y="5226224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87" name="Rectángulo redondeado 86"/>
          <p:cNvSpPr/>
          <p:nvPr/>
        </p:nvSpPr>
        <p:spPr>
          <a:xfrm>
            <a:off x="4631179" y="4574617"/>
            <a:ext cx="4991625" cy="2166749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Elipse 87"/>
          <p:cNvSpPr/>
          <p:nvPr/>
        </p:nvSpPr>
        <p:spPr>
          <a:xfrm>
            <a:off x="5171307" y="3130157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q0</a:t>
            </a:r>
            <a:endParaRPr lang="es-MX" sz="1200" dirty="0"/>
          </a:p>
        </p:txBody>
      </p:sp>
      <p:sp>
        <p:nvSpPr>
          <p:cNvPr id="89" name="Elipse 88"/>
          <p:cNvSpPr/>
          <p:nvPr/>
        </p:nvSpPr>
        <p:spPr>
          <a:xfrm>
            <a:off x="6179419" y="313089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sp>
        <p:nvSpPr>
          <p:cNvPr id="90" name="Elipse 89"/>
          <p:cNvSpPr/>
          <p:nvPr/>
        </p:nvSpPr>
        <p:spPr>
          <a:xfrm>
            <a:off x="7187531" y="3130157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q2</a:t>
            </a:r>
            <a:endParaRPr lang="es-MX" sz="1200" dirty="0"/>
          </a:p>
        </p:txBody>
      </p:sp>
      <p:sp>
        <p:nvSpPr>
          <p:cNvPr id="91" name="Elipse 90"/>
          <p:cNvSpPr/>
          <p:nvPr/>
        </p:nvSpPr>
        <p:spPr>
          <a:xfrm>
            <a:off x="8195643" y="313089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q3</a:t>
            </a:r>
            <a:endParaRPr lang="es-MX" sz="1200" dirty="0"/>
          </a:p>
        </p:txBody>
      </p:sp>
      <p:cxnSp>
        <p:nvCxnSpPr>
          <p:cNvPr id="92" name="Conector recto de flecha 91"/>
          <p:cNvCxnSpPr>
            <a:stCxn id="88" idx="6"/>
            <a:endCxn id="89" idx="2"/>
          </p:cNvCxnSpPr>
          <p:nvPr/>
        </p:nvCxnSpPr>
        <p:spPr>
          <a:xfrm>
            <a:off x="5757445" y="3423226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/>
          <p:cNvCxnSpPr/>
          <p:nvPr/>
        </p:nvCxnSpPr>
        <p:spPr>
          <a:xfrm>
            <a:off x="6755483" y="3418189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/>
          <p:cNvCxnSpPr/>
          <p:nvPr/>
        </p:nvCxnSpPr>
        <p:spPr>
          <a:xfrm>
            <a:off x="7773669" y="3418189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/>
          <p:cNvCxnSpPr/>
          <p:nvPr/>
        </p:nvCxnSpPr>
        <p:spPr>
          <a:xfrm>
            <a:off x="4873202" y="3418189"/>
            <a:ext cx="298105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Elipse 95"/>
          <p:cNvSpPr/>
          <p:nvPr/>
        </p:nvSpPr>
        <p:spPr>
          <a:xfrm>
            <a:off x="8274078" y="3218665"/>
            <a:ext cx="415548" cy="415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CuadroTexto 96"/>
          <p:cNvSpPr txBox="1"/>
          <p:nvPr/>
        </p:nvSpPr>
        <p:spPr>
          <a:xfrm>
            <a:off x="6743360" y="298057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Rectángulo redondeado 99"/>
          <p:cNvSpPr/>
          <p:nvPr/>
        </p:nvSpPr>
        <p:spPr>
          <a:xfrm>
            <a:off x="4654252" y="2276872"/>
            <a:ext cx="4968552" cy="2166749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Arco 102"/>
          <p:cNvSpPr/>
          <p:nvPr/>
        </p:nvSpPr>
        <p:spPr>
          <a:xfrm rot="16482844">
            <a:off x="6253228" y="2634935"/>
            <a:ext cx="1274784" cy="1274731"/>
          </a:xfrm>
          <a:prstGeom prst="arc">
            <a:avLst>
              <a:gd name="adj1" fmla="val 16200000"/>
              <a:gd name="adj2" fmla="val 42123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Arco 104"/>
          <p:cNvSpPr/>
          <p:nvPr/>
        </p:nvSpPr>
        <p:spPr>
          <a:xfrm rot="5400000">
            <a:off x="6518527" y="2196933"/>
            <a:ext cx="676937" cy="3371377"/>
          </a:xfrm>
          <a:prstGeom prst="arc">
            <a:avLst>
              <a:gd name="adj1" fmla="val 16086648"/>
              <a:gd name="adj2" fmla="val 574977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 105"/>
          <p:cNvSpPr/>
          <p:nvPr/>
        </p:nvSpPr>
        <p:spPr>
          <a:xfrm>
            <a:off x="6814492" y="3717032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cxnSp>
        <p:nvCxnSpPr>
          <p:cNvPr id="108" name="Conector recto de flecha 107"/>
          <p:cNvCxnSpPr>
            <a:endCxn id="103" idx="0"/>
          </p:cNvCxnSpPr>
          <p:nvPr/>
        </p:nvCxnSpPr>
        <p:spPr>
          <a:xfrm flipH="1">
            <a:off x="6255411" y="2996952"/>
            <a:ext cx="55025" cy="222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/>
          <p:cNvCxnSpPr>
            <a:stCxn id="105" idx="0"/>
            <a:endCxn id="91" idx="4"/>
          </p:cNvCxnSpPr>
          <p:nvPr/>
        </p:nvCxnSpPr>
        <p:spPr>
          <a:xfrm flipH="1" flipV="1">
            <a:off x="8488712" y="3717032"/>
            <a:ext cx="31677" cy="110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/>
          <p:cNvSpPr txBox="1"/>
          <p:nvPr/>
        </p:nvSpPr>
        <p:spPr>
          <a:xfrm>
            <a:off x="4811256" y="2257707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a*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9759584" y="4509119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ε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0" name="CuadroTexto 119"/>
          <p:cNvSpPr txBox="1"/>
          <p:nvPr/>
        </p:nvSpPr>
        <p:spPr>
          <a:xfrm>
            <a:off x="4748459" y="4509120"/>
            <a:ext cx="62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923641" y="581985"/>
            <a:ext cx="42178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MX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a+b</a:t>
            </a:r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)b*</a:t>
            </a:r>
            <a:endParaRPr lang="es-MX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9049810" y="5445224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q5</a:t>
            </a:r>
            <a:endParaRPr lang="es-MX" sz="1200" dirty="0"/>
          </a:p>
        </p:txBody>
      </p:sp>
      <p:sp>
        <p:nvSpPr>
          <p:cNvPr id="76" name="Elipse 75"/>
          <p:cNvSpPr/>
          <p:nvPr/>
        </p:nvSpPr>
        <p:spPr>
          <a:xfrm>
            <a:off x="9119962" y="5518612"/>
            <a:ext cx="357732" cy="35773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7" name="Conector recto de flecha 76"/>
          <p:cNvCxnSpPr>
            <a:stCxn id="65" idx="6"/>
            <a:endCxn id="75" idx="2"/>
          </p:cNvCxnSpPr>
          <p:nvPr/>
        </p:nvCxnSpPr>
        <p:spPr>
          <a:xfrm flipV="1">
            <a:off x="8758708" y="5697518"/>
            <a:ext cx="291102" cy="1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Rectángulo 78"/>
          <p:cNvSpPr/>
          <p:nvPr/>
        </p:nvSpPr>
        <p:spPr>
          <a:xfrm>
            <a:off x="8717349" y="520445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1" name="Elipse 100"/>
          <p:cNvSpPr/>
          <p:nvPr/>
        </p:nvSpPr>
        <p:spPr>
          <a:xfrm>
            <a:off x="4797736" y="5445224"/>
            <a:ext cx="504588" cy="50458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cxnSp>
        <p:nvCxnSpPr>
          <p:cNvPr id="102" name="Conector recto de flecha 101"/>
          <p:cNvCxnSpPr/>
          <p:nvPr/>
        </p:nvCxnSpPr>
        <p:spPr>
          <a:xfrm flipV="1">
            <a:off x="4683680" y="5697478"/>
            <a:ext cx="105459" cy="34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ángulo 106"/>
          <p:cNvSpPr/>
          <p:nvPr/>
        </p:nvSpPr>
        <p:spPr>
          <a:xfrm>
            <a:off x="5268546" y="5220489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74" name="Rectángulo 73"/>
          <p:cNvSpPr/>
          <p:nvPr/>
        </p:nvSpPr>
        <p:spPr>
          <a:xfrm>
            <a:off x="6670476" y="2196153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78" name="CuadroTexto 77"/>
          <p:cNvSpPr txBox="1"/>
          <p:nvPr/>
        </p:nvSpPr>
        <p:spPr>
          <a:xfrm>
            <a:off x="2176341" y="4581128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2205980" y="5805264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3358108" y="4797152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82" name="Rectángulo 81"/>
          <p:cNvSpPr/>
          <p:nvPr/>
        </p:nvSpPr>
        <p:spPr>
          <a:xfrm>
            <a:off x="3358108" y="5868561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83" name="Rectángulo 82"/>
          <p:cNvSpPr/>
          <p:nvPr/>
        </p:nvSpPr>
        <p:spPr>
          <a:xfrm>
            <a:off x="1092082" y="6020961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9" name="Rectángulo 108"/>
          <p:cNvSpPr/>
          <p:nvPr/>
        </p:nvSpPr>
        <p:spPr>
          <a:xfrm>
            <a:off x="1053852" y="4860449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4" name="CuadroTexto 103"/>
          <p:cNvSpPr txBox="1"/>
          <p:nvPr/>
        </p:nvSpPr>
        <p:spPr>
          <a:xfrm>
            <a:off x="2182756" y="3188705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776047" y="287866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11" name="Rectángulo 110"/>
          <p:cNvSpPr/>
          <p:nvPr/>
        </p:nvSpPr>
        <p:spPr>
          <a:xfrm>
            <a:off x="7747733" y="2900674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45218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2204E-7 4.44444E-6 L 0.17114 4.44444E-6 C 0.24772 4.44444E-6 0.34228 -0.02338 0.34228 -0.04213 L 0.34228 -0.0842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14" y="-42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4" grpId="0" animBg="1"/>
      <p:bldP spid="119" grpId="0"/>
      <p:bldP spid="67" grpId="0"/>
      <p:bldP spid="6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E.R→NFA-</a:t>
            </a:r>
            <a:r>
              <a:rPr lang="el-GR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1818766" y="2574168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2613516" y="3103156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q3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3683562" y="3103156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q5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613516" y="188740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3683562" y="187902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4624898" y="249256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q6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Conector recto de flecha 108"/>
          <p:cNvCxnSpPr/>
          <p:nvPr/>
        </p:nvCxnSpPr>
        <p:spPr>
          <a:xfrm flipV="1">
            <a:off x="3256746" y="2141528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de flecha 109"/>
          <p:cNvCxnSpPr/>
          <p:nvPr/>
        </p:nvCxnSpPr>
        <p:spPr>
          <a:xfrm flipV="1">
            <a:off x="3261588" y="3365664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de flecha 110"/>
          <p:cNvCxnSpPr>
            <a:endCxn id="81" idx="2"/>
          </p:cNvCxnSpPr>
          <p:nvPr/>
        </p:nvCxnSpPr>
        <p:spPr>
          <a:xfrm flipV="1">
            <a:off x="2265919" y="2180473"/>
            <a:ext cx="347597" cy="402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/>
          <p:cNvCxnSpPr/>
          <p:nvPr/>
        </p:nvCxnSpPr>
        <p:spPr>
          <a:xfrm>
            <a:off x="2162233" y="3169256"/>
            <a:ext cx="451283" cy="226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/>
          <p:cNvCxnSpPr>
            <a:stCxn id="82" idx="6"/>
            <a:endCxn id="83" idx="1"/>
          </p:cNvCxnSpPr>
          <p:nvPr/>
        </p:nvCxnSpPr>
        <p:spPr>
          <a:xfrm>
            <a:off x="4269700" y="2172089"/>
            <a:ext cx="441036" cy="406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de flecha 114"/>
          <p:cNvCxnSpPr>
            <a:stCxn id="80" idx="6"/>
            <a:endCxn id="83" idx="3"/>
          </p:cNvCxnSpPr>
          <p:nvPr/>
        </p:nvCxnSpPr>
        <p:spPr>
          <a:xfrm flipV="1">
            <a:off x="4269700" y="2992862"/>
            <a:ext cx="441036" cy="403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7619579" y="543441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q0</a:t>
            </a:r>
            <a:endParaRPr lang="es-MX" sz="1200" dirty="0"/>
          </a:p>
        </p:txBody>
      </p:sp>
      <p:sp>
        <p:nvSpPr>
          <p:cNvPr id="33" name="Elipse 32"/>
          <p:cNvSpPr/>
          <p:nvPr/>
        </p:nvSpPr>
        <p:spPr>
          <a:xfrm>
            <a:off x="8627691" y="543515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sp>
        <p:nvSpPr>
          <p:cNvPr id="36" name="Elipse 35"/>
          <p:cNvSpPr/>
          <p:nvPr/>
        </p:nvSpPr>
        <p:spPr>
          <a:xfrm>
            <a:off x="9635803" y="5434413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q2</a:t>
            </a:r>
            <a:endParaRPr lang="es-MX" sz="1200" dirty="0"/>
          </a:p>
        </p:txBody>
      </p:sp>
      <p:sp>
        <p:nvSpPr>
          <p:cNvPr id="38" name="Elipse 37"/>
          <p:cNvSpPr/>
          <p:nvPr/>
        </p:nvSpPr>
        <p:spPr>
          <a:xfrm>
            <a:off x="10643915" y="543515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q3</a:t>
            </a:r>
            <a:endParaRPr lang="es-MX" sz="1200" dirty="0"/>
          </a:p>
        </p:txBody>
      </p:sp>
      <p:cxnSp>
        <p:nvCxnSpPr>
          <p:cNvPr id="40" name="Conector recto de flecha 39"/>
          <p:cNvCxnSpPr>
            <a:stCxn id="31" idx="6"/>
            <a:endCxn id="33" idx="2"/>
          </p:cNvCxnSpPr>
          <p:nvPr/>
        </p:nvCxnSpPr>
        <p:spPr>
          <a:xfrm>
            <a:off x="8205717" y="5727482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9203755" y="5722445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10221941" y="5722445"/>
            <a:ext cx="421974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7321474" y="5722445"/>
            <a:ext cx="298105" cy="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10722350" y="5522921"/>
            <a:ext cx="415548" cy="4155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CuadroTexto 47"/>
          <p:cNvSpPr txBox="1"/>
          <p:nvPr/>
        </p:nvSpPr>
        <p:spPr>
          <a:xfrm>
            <a:off x="9187216" y="526509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7102524" y="4581128"/>
            <a:ext cx="4968552" cy="2166749"/>
          </a:xfrm>
          <a:prstGeom prst="round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Arco 51"/>
          <p:cNvSpPr/>
          <p:nvPr/>
        </p:nvSpPr>
        <p:spPr>
          <a:xfrm rot="16482844">
            <a:off x="8701500" y="4939191"/>
            <a:ext cx="1274784" cy="1274731"/>
          </a:xfrm>
          <a:prstGeom prst="arc">
            <a:avLst>
              <a:gd name="adj1" fmla="val 16200000"/>
              <a:gd name="adj2" fmla="val 42123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Arco 52"/>
          <p:cNvSpPr/>
          <p:nvPr/>
        </p:nvSpPr>
        <p:spPr>
          <a:xfrm rot="5400000">
            <a:off x="8966799" y="4501189"/>
            <a:ext cx="676937" cy="3371377"/>
          </a:xfrm>
          <a:prstGeom prst="arc">
            <a:avLst>
              <a:gd name="adj1" fmla="val 16086648"/>
              <a:gd name="adj2" fmla="val 574977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Rectángulo 53"/>
          <p:cNvSpPr/>
          <p:nvPr/>
        </p:nvSpPr>
        <p:spPr>
          <a:xfrm>
            <a:off x="9262764" y="6021288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cxnSp>
        <p:nvCxnSpPr>
          <p:cNvPr id="55" name="Conector recto de flecha 54"/>
          <p:cNvCxnSpPr>
            <a:endCxn id="52" idx="0"/>
          </p:cNvCxnSpPr>
          <p:nvPr/>
        </p:nvCxnSpPr>
        <p:spPr>
          <a:xfrm flipH="1">
            <a:off x="8703683" y="5301208"/>
            <a:ext cx="55025" cy="222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/>
          <p:cNvCxnSpPr>
            <a:stCxn id="53" idx="0"/>
            <a:endCxn id="38" idx="4"/>
          </p:cNvCxnSpPr>
          <p:nvPr/>
        </p:nvCxnSpPr>
        <p:spPr>
          <a:xfrm flipH="1" flipV="1">
            <a:off x="10936984" y="6021288"/>
            <a:ext cx="31677" cy="110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259528" y="4561963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a*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3258007" y="1644052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3317414" y="2959140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4469542" y="1951028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64" name="Rectángulo 63"/>
          <p:cNvSpPr/>
          <p:nvPr/>
        </p:nvSpPr>
        <p:spPr>
          <a:xfrm>
            <a:off x="4469542" y="3022437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65" name="Rectángulo 64"/>
          <p:cNvSpPr/>
          <p:nvPr/>
        </p:nvSpPr>
        <p:spPr>
          <a:xfrm>
            <a:off x="2203516" y="3174837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66" name="Rectángulo 65"/>
          <p:cNvSpPr/>
          <p:nvPr/>
        </p:nvSpPr>
        <p:spPr>
          <a:xfrm>
            <a:off x="2041146" y="1941904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69" name="Rectángulo 68"/>
          <p:cNvSpPr/>
          <p:nvPr/>
        </p:nvSpPr>
        <p:spPr>
          <a:xfrm>
            <a:off x="9144362" y="4443453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cxnSp>
        <p:nvCxnSpPr>
          <p:cNvPr id="24" name="Conector recto de flecha 23"/>
          <p:cNvCxnSpPr>
            <a:endCxn id="74" idx="2"/>
          </p:cNvCxnSpPr>
          <p:nvPr/>
        </p:nvCxnSpPr>
        <p:spPr>
          <a:xfrm flipV="1">
            <a:off x="1251546" y="2867237"/>
            <a:ext cx="567220" cy="2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Rectángulo 85"/>
          <p:cNvSpPr/>
          <p:nvPr/>
        </p:nvSpPr>
        <p:spPr>
          <a:xfrm>
            <a:off x="1348570" y="2341321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58" name="Rectángulo 57"/>
          <p:cNvSpPr/>
          <p:nvPr/>
        </p:nvSpPr>
        <p:spPr>
          <a:xfrm>
            <a:off x="8224291" y="522120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59" name="Rectángulo 58"/>
          <p:cNvSpPr/>
          <p:nvPr/>
        </p:nvSpPr>
        <p:spPr>
          <a:xfrm>
            <a:off x="10188582" y="5178769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8090760" y="0"/>
            <a:ext cx="42178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MX" sz="96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a+b</a:t>
            </a:r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MX" sz="9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b*</a:t>
            </a:r>
            <a:endParaRPr lang="es-MX" sz="9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689968" y="257008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5633880" y="249256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q7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6887252" y="249256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q8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8005249" y="249256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q9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0463906" y="2469902"/>
            <a:ext cx="671066" cy="671066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q11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Conector recto de flecha 86"/>
          <p:cNvCxnSpPr>
            <a:stCxn id="73" idx="6"/>
            <a:endCxn id="75" idx="2"/>
          </p:cNvCxnSpPr>
          <p:nvPr/>
        </p:nvCxnSpPr>
        <p:spPr>
          <a:xfrm>
            <a:off x="6220018" y="2785631"/>
            <a:ext cx="667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CuadroTexto 90"/>
          <p:cNvSpPr txBox="1"/>
          <p:nvPr/>
        </p:nvSpPr>
        <p:spPr>
          <a:xfrm>
            <a:off x="7554486" y="231552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9923830" y="2271826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97" name="Elipse 96"/>
          <p:cNvSpPr/>
          <p:nvPr/>
        </p:nvSpPr>
        <p:spPr>
          <a:xfrm>
            <a:off x="9158264" y="2482822"/>
            <a:ext cx="629887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q10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Conector recto de flecha 97"/>
          <p:cNvCxnSpPr>
            <a:stCxn id="75" idx="6"/>
            <a:endCxn id="76" idx="2"/>
          </p:cNvCxnSpPr>
          <p:nvPr/>
        </p:nvCxnSpPr>
        <p:spPr>
          <a:xfrm>
            <a:off x="7473390" y="2785631"/>
            <a:ext cx="5318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/>
          <p:cNvCxnSpPr>
            <a:stCxn id="97" idx="6"/>
            <a:endCxn id="79" idx="2"/>
          </p:cNvCxnSpPr>
          <p:nvPr/>
        </p:nvCxnSpPr>
        <p:spPr>
          <a:xfrm>
            <a:off x="9788151" y="2775891"/>
            <a:ext cx="675755" cy="29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>
            <a:stCxn id="76" idx="6"/>
            <a:endCxn id="97" idx="2"/>
          </p:cNvCxnSpPr>
          <p:nvPr/>
        </p:nvCxnSpPr>
        <p:spPr>
          <a:xfrm flipV="1">
            <a:off x="8591387" y="2775891"/>
            <a:ext cx="566877" cy="9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/>
          <p:cNvCxnSpPr>
            <a:stCxn id="83" idx="6"/>
            <a:endCxn id="73" idx="2"/>
          </p:cNvCxnSpPr>
          <p:nvPr/>
        </p:nvCxnSpPr>
        <p:spPr>
          <a:xfrm>
            <a:off x="5211036" y="2785631"/>
            <a:ext cx="4228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Rectángulo 102"/>
          <p:cNvSpPr/>
          <p:nvPr/>
        </p:nvSpPr>
        <p:spPr>
          <a:xfrm>
            <a:off x="6326177" y="2263803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5" name="Rectángulo 104"/>
          <p:cNvSpPr/>
          <p:nvPr/>
        </p:nvSpPr>
        <p:spPr>
          <a:xfrm>
            <a:off x="8652810" y="223429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6" name="Rectángulo 105"/>
          <p:cNvSpPr/>
          <p:nvPr/>
        </p:nvSpPr>
        <p:spPr>
          <a:xfrm>
            <a:off x="5252533" y="2243415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cxnSp>
        <p:nvCxnSpPr>
          <p:cNvPr id="25" name="Conector curvado 24"/>
          <p:cNvCxnSpPr>
            <a:stCxn id="73" idx="4"/>
            <a:endCxn id="97" idx="4"/>
          </p:cNvCxnSpPr>
          <p:nvPr/>
        </p:nvCxnSpPr>
        <p:spPr>
          <a:xfrm rot="5400000" flipH="1" flipV="1">
            <a:off x="7695208" y="1300700"/>
            <a:ext cx="9740" cy="3546259"/>
          </a:xfrm>
          <a:prstGeom prst="curvedConnector3">
            <a:avLst>
              <a:gd name="adj1" fmla="val -234702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ángulo 106"/>
          <p:cNvSpPr/>
          <p:nvPr/>
        </p:nvSpPr>
        <p:spPr>
          <a:xfrm>
            <a:off x="7552409" y="3304624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08" name="Elipse 107"/>
          <p:cNvSpPr/>
          <p:nvPr/>
        </p:nvSpPr>
        <p:spPr>
          <a:xfrm>
            <a:off x="763158" y="5445816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q0</a:t>
            </a:r>
            <a:endParaRPr lang="es-MX" sz="1200" dirty="0"/>
          </a:p>
        </p:txBody>
      </p:sp>
      <p:sp>
        <p:nvSpPr>
          <p:cNvPr id="114" name="Elipse 113"/>
          <p:cNvSpPr/>
          <p:nvPr/>
        </p:nvSpPr>
        <p:spPr>
          <a:xfrm>
            <a:off x="1557908" y="597480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q2</a:t>
            </a:r>
            <a:endParaRPr lang="es-MX" sz="1200" dirty="0"/>
          </a:p>
        </p:txBody>
      </p:sp>
      <p:sp>
        <p:nvSpPr>
          <p:cNvPr id="116" name="Elipse 115"/>
          <p:cNvSpPr/>
          <p:nvPr/>
        </p:nvSpPr>
        <p:spPr>
          <a:xfrm>
            <a:off x="2627954" y="5974804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q4</a:t>
            </a:r>
            <a:endParaRPr lang="es-MX" sz="1200" dirty="0"/>
          </a:p>
        </p:txBody>
      </p:sp>
      <p:sp>
        <p:nvSpPr>
          <p:cNvPr id="117" name="Elipse 116"/>
          <p:cNvSpPr/>
          <p:nvPr/>
        </p:nvSpPr>
        <p:spPr>
          <a:xfrm>
            <a:off x="1557908" y="4759052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q1</a:t>
            </a:r>
            <a:endParaRPr lang="es-MX" sz="1200" dirty="0"/>
          </a:p>
        </p:txBody>
      </p:sp>
      <p:sp>
        <p:nvSpPr>
          <p:cNvPr id="118" name="Elipse 117"/>
          <p:cNvSpPr/>
          <p:nvPr/>
        </p:nvSpPr>
        <p:spPr>
          <a:xfrm>
            <a:off x="2627954" y="4750668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q3</a:t>
            </a:r>
            <a:endParaRPr lang="es-MX" sz="1200" dirty="0"/>
          </a:p>
        </p:txBody>
      </p:sp>
      <p:sp>
        <p:nvSpPr>
          <p:cNvPr id="119" name="Elipse 118"/>
          <p:cNvSpPr/>
          <p:nvPr/>
        </p:nvSpPr>
        <p:spPr>
          <a:xfrm>
            <a:off x="3569290" y="5364210"/>
            <a:ext cx="586138" cy="586138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/>
              <a:t>q5</a:t>
            </a:r>
            <a:endParaRPr lang="es-MX" sz="1200" dirty="0"/>
          </a:p>
        </p:txBody>
      </p:sp>
      <p:sp>
        <p:nvSpPr>
          <p:cNvPr id="120" name="Elipse 119"/>
          <p:cNvSpPr/>
          <p:nvPr/>
        </p:nvSpPr>
        <p:spPr>
          <a:xfrm>
            <a:off x="3646140" y="5445816"/>
            <a:ext cx="418670" cy="41867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1" name="Conector recto de flecha 120"/>
          <p:cNvCxnSpPr/>
          <p:nvPr/>
        </p:nvCxnSpPr>
        <p:spPr>
          <a:xfrm flipV="1">
            <a:off x="2201138" y="5013176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/>
          <p:cNvCxnSpPr/>
          <p:nvPr/>
        </p:nvCxnSpPr>
        <p:spPr>
          <a:xfrm flipV="1">
            <a:off x="2205980" y="6237312"/>
            <a:ext cx="418659" cy="8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/>
          <p:cNvCxnSpPr>
            <a:endCxn id="117" idx="2"/>
          </p:cNvCxnSpPr>
          <p:nvPr/>
        </p:nvCxnSpPr>
        <p:spPr>
          <a:xfrm flipV="1">
            <a:off x="1210311" y="5052121"/>
            <a:ext cx="347597" cy="402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/>
          <p:cNvCxnSpPr>
            <a:endCxn id="114" idx="2"/>
          </p:cNvCxnSpPr>
          <p:nvPr/>
        </p:nvCxnSpPr>
        <p:spPr>
          <a:xfrm>
            <a:off x="1106625" y="6040904"/>
            <a:ext cx="451283" cy="226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/>
          <p:cNvCxnSpPr>
            <a:stCxn id="118" idx="6"/>
            <a:endCxn id="119" idx="1"/>
          </p:cNvCxnSpPr>
          <p:nvPr/>
        </p:nvCxnSpPr>
        <p:spPr>
          <a:xfrm>
            <a:off x="3214092" y="5043737"/>
            <a:ext cx="441036" cy="406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/>
          <p:cNvCxnSpPr>
            <a:stCxn id="116" idx="6"/>
            <a:endCxn id="119" idx="3"/>
          </p:cNvCxnSpPr>
          <p:nvPr/>
        </p:nvCxnSpPr>
        <p:spPr>
          <a:xfrm flipV="1">
            <a:off x="3214092" y="5864510"/>
            <a:ext cx="441036" cy="403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117749" y="4554022"/>
            <a:ext cx="4392488" cy="2187345"/>
          </a:xfrm>
          <a:prstGeom prst="round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C000"/>
              </a:solidFill>
            </a:endParaRPr>
          </a:p>
        </p:txBody>
      </p:sp>
      <p:sp>
        <p:nvSpPr>
          <p:cNvPr id="128" name="CuadroTexto 127"/>
          <p:cNvSpPr txBox="1"/>
          <p:nvPr/>
        </p:nvSpPr>
        <p:spPr>
          <a:xfrm>
            <a:off x="261763" y="4509119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MX" sz="3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+b</a:t>
            </a:r>
            <a:endParaRPr lang="es-MX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9" name="CuadroTexto 128"/>
          <p:cNvSpPr txBox="1"/>
          <p:nvPr/>
        </p:nvSpPr>
        <p:spPr>
          <a:xfrm>
            <a:off x="2176341" y="4581128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2205980" y="5805264"/>
            <a:ext cx="3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3358108" y="4797152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32" name="Rectángulo 131"/>
          <p:cNvSpPr/>
          <p:nvPr/>
        </p:nvSpPr>
        <p:spPr>
          <a:xfrm>
            <a:off x="3358108" y="5868561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33" name="Rectángulo 132"/>
          <p:cNvSpPr/>
          <p:nvPr/>
        </p:nvSpPr>
        <p:spPr>
          <a:xfrm>
            <a:off x="1092082" y="6020961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34" name="Rectángulo 133"/>
          <p:cNvSpPr/>
          <p:nvPr/>
        </p:nvSpPr>
        <p:spPr>
          <a:xfrm>
            <a:off x="1053852" y="4860449"/>
            <a:ext cx="321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sp>
        <p:nvSpPr>
          <p:cNvPr id="135" name="Elipse 134"/>
          <p:cNvSpPr/>
          <p:nvPr/>
        </p:nvSpPr>
        <p:spPr>
          <a:xfrm>
            <a:off x="10536093" y="2542267"/>
            <a:ext cx="526692" cy="52669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Conector curvado 44"/>
          <p:cNvCxnSpPr>
            <a:stCxn id="76" idx="0"/>
            <a:endCxn id="75" idx="0"/>
          </p:cNvCxnSpPr>
          <p:nvPr/>
        </p:nvCxnSpPr>
        <p:spPr>
          <a:xfrm rot="16200000" flipV="1">
            <a:off x="7739320" y="1933563"/>
            <a:ext cx="12700" cy="1117997"/>
          </a:xfrm>
          <a:prstGeom prst="curvedConnector3">
            <a:avLst>
              <a:gd name="adj1" fmla="val 42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ángulo 135"/>
          <p:cNvSpPr/>
          <p:nvPr/>
        </p:nvSpPr>
        <p:spPr>
          <a:xfrm>
            <a:off x="7552409" y="1466154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/>
              <a:t>ε</a:t>
            </a:r>
            <a:endParaRPr lang="es-MX" sz="3200" dirty="0"/>
          </a:p>
        </p:txBody>
      </p:sp>
      <p:cxnSp>
        <p:nvCxnSpPr>
          <p:cNvPr id="137" name="Conector recto de flecha 136"/>
          <p:cNvCxnSpPr/>
          <p:nvPr/>
        </p:nvCxnSpPr>
        <p:spPr>
          <a:xfrm flipV="1">
            <a:off x="114116" y="2848190"/>
            <a:ext cx="567220" cy="2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E.R→NFA-</a:t>
            </a:r>
            <a:r>
              <a:rPr lang="el-GR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8090760" y="0"/>
            <a:ext cx="42178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MX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a+b</a:t>
            </a:r>
            <a:r>
              <a:rPr lang="es-MX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)b*</a:t>
            </a:r>
            <a:endParaRPr lang="es-MX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84" y="2276872"/>
            <a:ext cx="10867427" cy="2592288"/>
          </a:xfrm>
          <a:prstGeom prst="rect">
            <a:avLst/>
          </a:prstGeom>
        </p:spPr>
      </p:pic>
      <p:cxnSp>
        <p:nvCxnSpPr>
          <p:cNvPr id="168" name="Conector recto de flecha 167"/>
          <p:cNvCxnSpPr/>
          <p:nvPr/>
        </p:nvCxnSpPr>
        <p:spPr>
          <a:xfrm flipV="1">
            <a:off x="261764" y="3573016"/>
            <a:ext cx="567220" cy="2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8" name="Rectángulo 117"/>
          <p:cNvSpPr/>
          <p:nvPr/>
        </p:nvSpPr>
        <p:spPr>
          <a:xfrm>
            <a:off x="-1" y="686876"/>
            <a:ext cx="121888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 AFN-ε puede ser redefinido como un AFN equivalente y, para ello, se deben eliminar sus transiciones ε.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-41579" y="4719857"/>
                <a:ext cx="12230403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MX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Clausuras respecto de épsilon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Definición: Se llama clausura de un estado al conjunto de estados a los que puede evolucionar sin consumir ninguna entrada.</a:t>
                </a:r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𝑪𝑳</m:t>
                          </m:r>
                        </m:e>
                        <m:sub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𝝐</m:t>
                          </m:r>
                        </m:sub>
                      </m:sSub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𝒎</m:t>
                          </m:r>
                        </m:sub>
                      </m:sSub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 = { </m:t>
                      </m:r>
                      <m:sSub>
                        <m:sSubPr>
                          <m:ctrlP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𝒏</m:t>
                          </m:r>
                        </m:sub>
                      </m:sSub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∈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𝑸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| </m:t>
                      </m:r>
                      <m:sSub>
                        <m:sSubPr>
                          <m:ctrlP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𝒏</m:t>
                          </m:r>
                        </m:sub>
                      </m:sSub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𝒆𝒔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𝒂𝒄𝒄𝒆𝒔𝒊𝒃𝒍𝒆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𝒅𝒆𝒔𝒅𝒆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b>
                          <m:r>
                            <a:rPr lang="es-MX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𝒎</m:t>
                          </m:r>
                        </m:sub>
                      </m:sSub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𝒔𝒊𝒏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𝒄𝒐𝒏𝒔𝒖𝒎𝒊𝒓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𝒏𝒊𝒏𝒈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ú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𝒏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𝒔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í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𝒎𝒃𝒐𝒍𝒐</m:t>
                      </m:r>
                      <m:r>
                        <a:rPr lang="es-MX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79" y="4719857"/>
                <a:ext cx="12230403" cy="2062103"/>
              </a:xfrm>
              <a:prstGeom prst="rect">
                <a:avLst/>
              </a:prstGeom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upo 46"/>
          <p:cNvGrpSpPr/>
          <p:nvPr/>
        </p:nvGrpSpPr>
        <p:grpSpPr>
          <a:xfrm>
            <a:off x="178792" y="1661138"/>
            <a:ext cx="11789660" cy="2592288"/>
            <a:chOff x="355310" y="3324289"/>
            <a:chExt cx="11020856" cy="2423245"/>
          </a:xfrm>
        </p:grpSpPr>
        <p:sp>
          <p:nvSpPr>
            <p:cNvPr id="48" name="Elipse 47"/>
            <p:cNvSpPr/>
            <p:nvPr/>
          </p:nvSpPr>
          <p:spPr>
            <a:xfrm>
              <a:off x="2059960" y="4432303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2854710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3924756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q5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854710" y="3745539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3924756" y="373715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4866092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q6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Conector recto de flecha 53"/>
            <p:cNvCxnSpPr/>
            <p:nvPr/>
          </p:nvCxnSpPr>
          <p:spPr>
            <a:xfrm flipV="1">
              <a:off x="3497940" y="3999663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flipV="1">
              <a:off x="3502782" y="5223799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endCxn id="51" idx="2"/>
            </p:cNvCxnSpPr>
            <p:nvPr/>
          </p:nvCxnSpPr>
          <p:spPr>
            <a:xfrm flipV="1">
              <a:off x="2507113" y="4038608"/>
              <a:ext cx="347597" cy="402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>
              <a:off x="2403427" y="5027391"/>
              <a:ext cx="451283" cy="2269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2" idx="6"/>
              <a:endCxn id="53" idx="1"/>
            </p:cNvCxnSpPr>
            <p:nvPr/>
          </p:nvCxnSpPr>
          <p:spPr>
            <a:xfrm>
              <a:off x="4510894" y="4030224"/>
              <a:ext cx="441036" cy="4063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50" idx="6"/>
              <a:endCxn id="53" idx="3"/>
            </p:cNvCxnSpPr>
            <p:nvPr/>
          </p:nvCxnSpPr>
          <p:spPr>
            <a:xfrm flipV="1">
              <a:off x="4510894" y="4850997"/>
              <a:ext cx="441036" cy="40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499201" y="3502187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3558608" y="4817275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Rectángulo 71"/>
            <p:cNvSpPr/>
            <p:nvPr/>
          </p:nvSpPr>
          <p:spPr>
            <a:xfrm>
              <a:off x="4710736" y="3809163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3" name="Rectángulo 72"/>
            <p:cNvSpPr/>
            <p:nvPr/>
          </p:nvSpPr>
          <p:spPr>
            <a:xfrm>
              <a:off x="4710736" y="48805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5" name="Rectángulo 74"/>
            <p:cNvSpPr/>
            <p:nvPr/>
          </p:nvSpPr>
          <p:spPr>
            <a:xfrm>
              <a:off x="2444710" y="50329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6" name="Rectángulo 75"/>
            <p:cNvSpPr/>
            <p:nvPr/>
          </p:nvSpPr>
          <p:spPr>
            <a:xfrm>
              <a:off x="2282340" y="3800039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79" name="Conector recto de flecha 78"/>
            <p:cNvCxnSpPr>
              <a:endCxn id="48" idx="2"/>
            </p:cNvCxnSpPr>
            <p:nvPr/>
          </p:nvCxnSpPr>
          <p:spPr>
            <a:xfrm flipV="1">
              <a:off x="1492740" y="4725372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ángulo 86"/>
            <p:cNvSpPr/>
            <p:nvPr/>
          </p:nvSpPr>
          <p:spPr>
            <a:xfrm>
              <a:off x="1589764" y="4199456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88" name="Elipse 87"/>
            <p:cNvSpPr/>
            <p:nvPr/>
          </p:nvSpPr>
          <p:spPr>
            <a:xfrm>
              <a:off x="931162" y="442821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5875074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q7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7128446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q8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8246443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q9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Elipse 91"/>
            <p:cNvSpPr/>
            <p:nvPr/>
          </p:nvSpPr>
          <p:spPr>
            <a:xfrm>
              <a:off x="10705100" y="4328037"/>
              <a:ext cx="671066" cy="67106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Conector recto de flecha 92"/>
            <p:cNvCxnSpPr>
              <a:stCxn id="89" idx="6"/>
              <a:endCxn id="90" idx="2"/>
            </p:cNvCxnSpPr>
            <p:nvPr/>
          </p:nvCxnSpPr>
          <p:spPr>
            <a:xfrm>
              <a:off x="6461212" y="4643766"/>
              <a:ext cx="6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uadroTexto 93"/>
            <p:cNvSpPr txBox="1"/>
            <p:nvPr/>
          </p:nvSpPr>
          <p:spPr>
            <a:xfrm>
              <a:off x="7795680" y="417366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Rectángulo 94"/>
            <p:cNvSpPr/>
            <p:nvPr/>
          </p:nvSpPr>
          <p:spPr>
            <a:xfrm>
              <a:off x="10165024" y="4129961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96" name="Elipse 95"/>
            <p:cNvSpPr/>
            <p:nvPr/>
          </p:nvSpPr>
          <p:spPr>
            <a:xfrm>
              <a:off x="9399458" y="4340957"/>
              <a:ext cx="629887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Conector recto de flecha 96"/>
            <p:cNvCxnSpPr>
              <a:stCxn id="90" idx="6"/>
              <a:endCxn id="91" idx="2"/>
            </p:cNvCxnSpPr>
            <p:nvPr/>
          </p:nvCxnSpPr>
          <p:spPr>
            <a:xfrm>
              <a:off x="7714584" y="4643766"/>
              <a:ext cx="531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/>
            <p:cNvCxnSpPr>
              <a:stCxn id="96" idx="6"/>
              <a:endCxn id="92" idx="2"/>
            </p:cNvCxnSpPr>
            <p:nvPr/>
          </p:nvCxnSpPr>
          <p:spPr>
            <a:xfrm>
              <a:off x="10029345" y="4634026"/>
              <a:ext cx="675755" cy="29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de flecha 118"/>
            <p:cNvCxnSpPr>
              <a:stCxn id="91" idx="6"/>
              <a:endCxn id="96" idx="2"/>
            </p:cNvCxnSpPr>
            <p:nvPr/>
          </p:nvCxnSpPr>
          <p:spPr>
            <a:xfrm flipV="1">
              <a:off x="8832581" y="4634026"/>
              <a:ext cx="56687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de flecha 119"/>
            <p:cNvCxnSpPr>
              <a:stCxn id="53" idx="6"/>
              <a:endCxn id="89" idx="2"/>
            </p:cNvCxnSpPr>
            <p:nvPr/>
          </p:nvCxnSpPr>
          <p:spPr>
            <a:xfrm>
              <a:off x="5452230" y="4643766"/>
              <a:ext cx="4228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ángulo 120"/>
            <p:cNvSpPr/>
            <p:nvPr/>
          </p:nvSpPr>
          <p:spPr>
            <a:xfrm>
              <a:off x="6567371" y="4121938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2" name="Rectángulo 121"/>
            <p:cNvSpPr/>
            <p:nvPr/>
          </p:nvSpPr>
          <p:spPr>
            <a:xfrm>
              <a:off x="8894004" y="4092426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3" name="Rectángulo 122"/>
            <p:cNvSpPr/>
            <p:nvPr/>
          </p:nvSpPr>
          <p:spPr>
            <a:xfrm>
              <a:off x="5493727" y="4101550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124" name="Conector curvado 123"/>
            <p:cNvCxnSpPr>
              <a:stCxn id="89" idx="4"/>
              <a:endCxn id="96" idx="4"/>
            </p:cNvCxnSpPr>
            <p:nvPr/>
          </p:nvCxnSpPr>
          <p:spPr>
            <a:xfrm rot="5400000" flipH="1" flipV="1">
              <a:off x="7936402" y="3158835"/>
              <a:ext cx="9740" cy="3546259"/>
            </a:xfrm>
            <a:prstGeom prst="curvedConnector3">
              <a:avLst>
                <a:gd name="adj1" fmla="val -234702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ángulo 124"/>
            <p:cNvSpPr/>
            <p:nvPr/>
          </p:nvSpPr>
          <p:spPr>
            <a:xfrm>
              <a:off x="7793603" y="516275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10777287" y="4400402"/>
              <a:ext cx="526692" cy="52669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7" name="Conector curvado 126"/>
            <p:cNvCxnSpPr>
              <a:stCxn id="91" idx="0"/>
              <a:endCxn id="90" idx="0"/>
            </p:cNvCxnSpPr>
            <p:nvPr/>
          </p:nvCxnSpPr>
          <p:spPr>
            <a:xfrm rot="16200000" flipV="1">
              <a:off x="7980514" y="3791698"/>
              <a:ext cx="12700" cy="1117997"/>
            </a:xfrm>
            <a:prstGeom prst="curvedConnector3">
              <a:avLst>
                <a:gd name="adj1" fmla="val 42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ángulo 127"/>
            <p:cNvSpPr/>
            <p:nvPr/>
          </p:nvSpPr>
          <p:spPr>
            <a:xfrm>
              <a:off x="7793603" y="332428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129" name="Conector recto de flecha 128"/>
            <p:cNvCxnSpPr/>
            <p:nvPr/>
          </p:nvCxnSpPr>
          <p:spPr>
            <a:xfrm flipV="1">
              <a:off x="355310" y="4706325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2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117748" y="1124744"/>
            <a:ext cx="11789660" cy="2592288"/>
            <a:chOff x="355310" y="3324289"/>
            <a:chExt cx="11020856" cy="2423245"/>
          </a:xfrm>
        </p:grpSpPr>
        <p:sp>
          <p:nvSpPr>
            <p:cNvPr id="48" name="Elipse 47"/>
            <p:cNvSpPr/>
            <p:nvPr/>
          </p:nvSpPr>
          <p:spPr>
            <a:xfrm>
              <a:off x="2059960" y="4432303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2854710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q3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3924756" y="4961291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q5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854710" y="3745539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q2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3924756" y="373715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q4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4866092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q6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Conector recto de flecha 53"/>
            <p:cNvCxnSpPr/>
            <p:nvPr/>
          </p:nvCxnSpPr>
          <p:spPr>
            <a:xfrm flipV="1">
              <a:off x="3497940" y="3999663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flipV="1">
              <a:off x="3502782" y="5223799"/>
              <a:ext cx="418659" cy="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endCxn id="51" idx="2"/>
            </p:cNvCxnSpPr>
            <p:nvPr/>
          </p:nvCxnSpPr>
          <p:spPr>
            <a:xfrm flipV="1">
              <a:off x="2507113" y="4038608"/>
              <a:ext cx="347597" cy="4026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>
              <a:off x="2403427" y="5027391"/>
              <a:ext cx="451283" cy="2269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2" idx="6"/>
              <a:endCxn id="53" idx="1"/>
            </p:cNvCxnSpPr>
            <p:nvPr/>
          </p:nvCxnSpPr>
          <p:spPr>
            <a:xfrm>
              <a:off x="4510894" y="4030224"/>
              <a:ext cx="441036" cy="4063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50" idx="6"/>
              <a:endCxn id="53" idx="3"/>
            </p:cNvCxnSpPr>
            <p:nvPr/>
          </p:nvCxnSpPr>
          <p:spPr>
            <a:xfrm flipV="1">
              <a:off x="4510894" y="4850997"/>
              <a:ext cx="441036" cy="403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499201" y="3502187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3558608" y="4817275"/>
              <a:ext cx="31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Rectángulo 71"/>
            <p:cNvSpPr/>
            <p:nvPr/>
          </p:nvSpPr>
          <p:spPr>
            <a:xfrm>
              <a:off x="4710736" y="3809163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3" name="Rectángulo 72"/>
            <p:cNvSpPr/>
            <p:nvPr/>
          </p:nvSpPr>
          <p:spPr>
            <a:xfrm>
              <a:off x="4710736" y="48805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5" name="Rectángulo 74"/>
            <p:cNvSpPr/>
            <p:nvPr/>
          </p:nvSpPr>
          <p:spPr>
            <a:xfrm>
              <a:off x="2444710" y="5032972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76" name="Rectángulo 75"/>
            <p:cNvSpPr/>
            <p:nvPr/>
          </p:nvSpPr>
          <p:spPr>
            <a:xfrm>
              <a:off x="2282340" y="3800039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79" name="Conector recto de flecha 78"/>
            <p:cNvCxnSpPr>
              <a:endCxn id="48" idx="2"/>
            </p:cNvCxnSpPr>
            <p:nvPr/>
          </p:nvCxnSpPr>
          <p:spPr>
            <a:xfrm flipV="1">
              <a:off x="1492740" y="4725372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ángulo 86"/>
            <p:cNvSpPr/>
            <p:nvPr/>
          </p:nvSpPr>
          <p:spPr>
            <a:xfrm>
              <a:off x="1589764" y="4199456"/>
              <a:ext cx="321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88" name="Elipse 87"/>
            <p:cNvSpPr/>
            <p:nvPr/>
          </p:nvSpPr>
          <p:spPr>
            <a:xfrm>
              <a:off x="931162" y="4428215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5875074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q7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7128446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q8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8246443" y="4350697"/>
              <a:ext cx="586138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q9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Elipse 91"/>
            <p:cNvSpPr/>
            <p:nvPr/>
          </p:nvSpPr>
          <p:spPr>
            <a:xfrm>
              <a:off x="10705100" y="4328037"/>
              <a:ext cx="671066" cy="671066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q11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Conector recto de flecha 92"/>
            <p:cNvCxnSpPr>
              <a:stCxn id="89" idx="6"/>
              <a:endCxn id="90" idx="2"/>
            </p:cNvCxnSpPr>
            <p:nvPr/>
          </p:nvCxnSpPr>
          <p:spPr>
            <a:xfrm>
              <a:off x="6461212" y="4643766"/>
              <a:ext cx="6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uadroTexto 93"/>
            <p:cNvSpPr txBox="1"/>
            <p:nvPr/>
          </p:nvSpPr>
          <p:spPr>
            <a:xfrm>
              <a:off x="7795680" y="4173662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Rectángulo 94"/>
            <p:cNvSpPr/>
            <p:nvPr/>
          </p:nvSpPr>
          <p:spPr>
            <a:xfrm>
              <a:off x="10165024" y="4129961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96" name="Elipse 95"/>
            <p:cNvSpPr/>
            <p:nvPr/>
          </p:nvSpPr>
          <p:spPr>
            <a:xfrm>
              <a:off x="9399458" y="4340957"/>
              <a:ext cx="629887" cy="586138"/>
            </a:xfrm>
            <a:prstGeom prst="ellipse">
              <a:avLst/>
            </a:prstGeom>
            <a:solidFill>
              <a:schemeClr val="bg1">
                <a:lumMod val="95000"/>
                <a:lumOff val="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q10</a:t>
              </a:r>
              <a:endParaRPr lang="es-MX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Conector recto de flecha 96"/>
            <p:cNvCxnSpPr>
              <a:stCxn id="90" idx="6"/>
              <a:endCxn id="91" idx="2"/>
            </p:cNvCxnSpPr>
            <p:nvPr/>
          </p:nvCxnSpPr>
          <p:spPr>
            <a:xfrm>
              <a:off x="7714584" y="4643766"/>
              <a:ext cx="531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/>
            <p:cNvCxnSpPr>
              <a:stCxn id="96" idx="6"/>
              <a:endCxn id="92" idx="2"/>
            </p:cNvCxnSpPr>
            <p:nvPr/>
          </p:nvCxnSpPr>
          <p:spPr>
            <a:xfrm>
              <a:off x="10029345" y="4634026"/>
              <a:ext cx="675755" cy="29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de flecha 117"/>
            <p:cNvCxnSpPr>
              <a:stCxn id="91" idx="6"/>
              <a:endCxn id="96" idx="2"/>
            </p:cNvCxnSpPr>
            <p:nvPr/>
          </p:nvCxnSpPr>
          <p:spPr>
            <a:xfrm flipV="1">
              <a:off x="8832581" y="4634026"/>
              <a:ext cx="56687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de flecha 118"/>
            <p:cNvCxnSpPr>
              <a:stCxn id="53" idx="6"/>
              <a:endCxn id="89" idx="2"/>
            </p:cNvCxnSpPr>
            <p:nvPr/>
          </p:nvCxnSpPr>
          <p:spPr>
            <a:xfrm>
              <a:off x="5452230" y="4643766"/>
              <a:ext cx="4228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ángulo 119"/>
            <p:cNvSpPr/>
            <p:nvPr/>
          </p:nvSpPr>
          <p:spPr>
            <a:xfrm>
              <a:off x="6567371" y="4121938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1" name="Rectángulo 120"/>
            <p:cNvSpPr/>
            <p:nvPr/>
          </p:nvSpPr>
          <p:spPr>
            <a:xfrm>
              <a:off x="8894004" y="4092426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2" name="Rectángulo 121"/>
            <p:cNvSpPr/>
            <p:nvPr/>
          </p:nvSpPr>
          <p:spPr>
            <a:xfrm>
              <a:off x="5493727" y="4101550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123" name="Conector curvado 122"/>
            <p:cNvCxnSpPr>
              <a:stCxn id="89" idx="4"/>
              <a:endCxn id="96" idx="4"/>
            </p:cNvCxnSpPr>
            <p:nvPr/>
          </p:nvCxnSpPr>
          <p:spPr>
            <a:xfrm rot="5400000" flipH="1" flipV="1">
              <a:off x="7936402" y="3158835"/>
              <a:ext cx="9740" cy="3546259"/>
            </a:xfrm>
            <a:prstGeom prst="curvedConnector3">
              <a:avLst>
                <a:gd name="adj1" fmla="val -234702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ángulo 123"/>
            <p:cNvSpPr/>
            <p:nvPr/>
          </p:nvSpPr>
          <p:spPr>
            <a:xfrm>
              <a:off x="7793603" y="516275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10777287" y="4400402"/>
              <a:ext cx="526692" cy="52669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6" name="Conector curvado 125"/>
            <p:cNvCxnSpPr>
              <a:stCxn id="91" idx="0"/>
              <a:endCxn id="90" idx="0"/>
            </p:cNvCxnSpPr>
            <p:nvPr/>
          </p:nvCxnSpPr>
          <p:spPr>
            <a:xfrm rot="16200000" flipV="1">
              <a:off x="7980514" y="3791698"/>
              <a:ext cx="12700" cy="1117997"/>
            </a:xfrm>
            <a:prstGeom prst="curvedConnector3">
              <a:avLst>
                <a:gd name="adj1" fmla="val 42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ángulo 126"/>
            <p:cNvSpPr/>
            <p:nvPr/>
          </p:nvSpPr>
          <p:spPr>
            <a:xfrm>
              <a:off x="7793603" y="3324289"/>
              <a:ext cx="3738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3200" dirty="0"/>
                <a:t>ε</a:t>
              </a:r>
              <a:endParaRPr lang="es-MX" sz="3200" dirty="0"/>
            </a:p>
          </p:txBody>
        </p:sp>
        <p:cxnSp>
          <p:nvCxnSpPr>
            <p:cNvPr id="128" name="Conector recto de flecha 127"/>
            <p:cNvCxnSpPr/>
            <p:nvPr/>
          </p:nvCxnSpPr>
          <p:spPr>
            <a:xfrm flipV="1">
              <a:off x="355310" y="4706325"/>
              <a:ext cx="567220" cy="28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5208" y="4209593"/>
                <a:ext cx="5288793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MX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𝑪𝑳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sub>
                          </m:sSub>
                          <m:d>
                            <m:d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4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400" b="1" i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2400" b="1" i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s-MX" sz="2400" b="1" i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s-MX" sz="2400" b="1" i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MX" sz="2400" b="1" i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08" y="4209593"/>
                <a:ext cx="5288793" cy="4154984"/>
              </a:xfrm>
              <a:prstGeom prst="rect">
                <a:avLst/>
              </a:prstGeom>
              <a:blipFill>
                <a:blip r:embed="rId2"/>
                <a:stretch>
                  <a:fillRect l="-346" t="-143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ángulo 129"/>
              <p:cNvSpPr/>
              <p:nvPr/>
            </p:nvSpPr>
            <p:spPr>
              <a:xfrm>
                <a:off x="6336077" y="4209593"/>
                <a:ext cx="5288793" cy="4214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MX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𝑪𝑳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sub>
                          </m:sSub>
                          <m:d>
                            <m:d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4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b="1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s-MX" sz="2400" b="1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2400" b="1" i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𝟔</m:t>
                              </m:r>
                            </m:sub>
                          </m:s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𝟕</m:t>
                              </m:r>
                            </m:sub>
                          </m:s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𝟖</m:t>
                              </m:r>
                            </m:sub>
                          </m:s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𝟏𝟎</m:t>
                              </m:r>
                            </m:sub>
                          </m:s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𝟏𝟏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8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10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8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8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10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10</m:t>
                          </m:r>
                        </m:sub>
                      </m:sSub>
                      <m:r>
                        <a:rPr lang="es-MX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𝑪𝑳</m:t>
                          </m:r>
                        </m:e>
                        <m:sub>
                          <m: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𝜺</m:t>
                          </m:r>
                        </m:sub>
                      </m:sSub>
                      <m:d>
                        <m:dPr>
                          <m:ctrlPr>
                            <a:rPr lang="es-MX" sz="24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24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e>
                      </m:d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MX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11</m:t>
                          </m:r>
                        </m:sub>
                      </m:sSub>
                      <m:r>
                        <a:rPr lang="es-MX" sz="24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MX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0" name="Rectángulo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077" y="4209593"/>
                <a:ext cx="5288793" cy="4214487"/>
              </a:xfrm>
              <a:prstGeom prst="rect">
                <a:avLst/>
              </a:prstGeom>
              <a:blipFill>
                <a:blip r:embed="rId3"/>
                <a:stretch>
                  <a:fillRect l="-346" t="-141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2"/>
          <p:cNvSpPr>
            <a:spLocks noGrp="1"/>
          </p:cNvSpPr>
          <p:nvPr>
            <p:ph type="title"/>
          </p:nvPr>
        </p:nvSpPr>
        <p:spPr>
          <a:xfrm>
            <a:off x="34287" y="20446"/>
            <a:ext cx="5124021" cy="744258"/>
          </a:xfrm>
        </p:spPr>
        <p:txBody>
          <a:bodyPr rtlCol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E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NFA-</a:t>
            </a:r>
            <a:r>
              <a:rPr lang="el-GR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r>
              <a:rPr lang="es-E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→NFA</a:t>
            </a:r>
            <a:endParaRPr lang="es-E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334558"/>
                  </p:ext>
                </p:extLst>
              </p:nvPr>
            </p:nvGraphicFramePr>
            <p:xfrm>
              <a:off x="1773932" y="1484784"/>
              <a:ext cx="8875653" cy="2468880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957881">
                      <a:extLst>
                        <a:ext uri="{9D8B030D-6E8A-4147-A177-3AD203B41FA5}">
                          <a16:colId xmlns:a16="http://schemas.microsoft.com/office/drawing/2014/main" val="3122585777"/>
                        </a:ext>
                      </a:extLst>
                    </a:gridCol>
                    <a:gridCol w="2958886">
                      <a:extLst>
                        <a:ext uri="{9D8B030D-6E8A-4147-A177-3AD203B41FA5}">
                          <a16:colId xmlns:a16="http://schemas.microsoft.com/office/drawing/2014/main" val="2176285430"/>
                        </a:ext>
                      </a:extLst>
                    </a:gridCol>
                    <a:gridCol w="2958886">
                      <a:extLst>
                        <a:ext uri="{9D8B030D-6E8A-4147-A177-3AD203B41FA5}">
                          <a16:colId xmlns:a16="http://schemas.microsoft.com/office/drawing/2014/main" val="3986409049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Estado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∀ </m:t>
                              </m:r>
                              <m:sSub>
                                <m:sSub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</m:oMath>
                          </a14:m>
                          <a:r>
                            <a:rPr lang="es-MX" sz="1800" dirty="0">
                              <a:effectLst/>
                            </a:rPr>
                            <a:t>∑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𝑪𝑳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extLst>
                      <a:ext uri="{0D108BD9-81ED-4DB2-BD59-A6C34878D82A}">
                        <a16:rowId xmlns:a16="http://schemas.microsoft.com/office/drawing/2014/main" val="287498409"/>
                      </a:ext>
                    </a:extLst>
                  </a:tr>
                  <a:tr h="19202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8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𝐶𝐿</m:t>
                                      </m:r>
                                    </m:e>
                                    <m:sub>
                                      <m:r>
                                        <a:rPr lang="es-MX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s-MX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,  ∑</m:t>
                                  </m:r>
                                </m:e>
                              </m:d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sz="1800" dirty="0">
                              <a:effectLst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𝐶𝐿</m:t>
                                      </m:r>
                                    </m:e>
                                    <m:sub>
                                      <m:r>
                                        <a:rPr lang="es-MX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MX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s-MX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,  ∑</m:t>
                                  </m:r>
                                </m:e>
                              </m:d>
                              <m:r>
                                <a:rPr lang="es-MX" sz="18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sz="1800" dirty="0">
                              <a:effectLst/>
                            </a:rPr>
                            <a:t> 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𝐶𝐿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  <m:r>
                                  <a:rPr lang="es-MX" sz="18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s-MX" sz="18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MX" sz="1800" dirty="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.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𝐶𝐿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  <m:r>
                                  <a:rPr lang="es-MX" sz="18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MX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s-MX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s-MX" sz="18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extLst>
                      <a:ext uri="{0D108BD9-81ED-4DB2-BD59-A6C34878D82A}">
                        <a16:rowId xmlns:a16="http://schemas.microsoft.com/office/drawing/2014/main" val="494920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334558"/>
                  </p:ext>
                </p:extLst>
              </p:nvPr>
            </p:nvGraphicFramePr>
            <p:xfrm>
              <a:off x="1773932" y="1484784"/>
              <a:ext cx="8875653" cy="2468880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957881">
                      <a:extLst>
                        <a:ext uri="{9D8B030D-6E8A-4147-A177-3AD203B41FA5}">
                          <a16:colId xmlns:a16="http://schemas.microsoft.com/office/drawing/2014/main" val="3122585777"/>
                        </a:ext>
                      </a:extLst>
                    </a:gridCol>
                    <a:gridCol w="2958886">
                      <a:extLst>
                        <a:ext uri="{9D8B030D-6E8A-4147-A177-3AD203B41FA5}">
                          <a16:colId xmlns:a16="http://schemas.microsoft.com/office/drawing/2014/main" val="2176285430"/>
                        </a:ext>
                      </a:extLst>
                    </a:gridCol>
                    <a:gridCol w="2958886">
                      <a:extLst>
                        <a:ext uri="{9D8B030D-6E8A-4147-A177-3AD203B41FA5}">
                          <a16:colId xmlns:a16="http://schemas.microsoft.com/office/drawing/2014/main" val="3986409049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Estado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1280" marR="81280" marT="0" marB="0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81280" marR="81280" marT="0" marB="0">
                        <a:blipFill>
                          <a:blip r:embed="rId2"/>
                          <a:stretch>
                            <a:fillRect l="-100206" r="-100619" b="-510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81280" marR="81280" marT="0" marB="0">
                        <a:blipFill>
                          <a:blip r:embed="rId2"/>
                          <a:stretch>
                            <a:fillRect l="-199794" r="-412" b="-510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98409"/>
                      </a:ext>
                    </a:extLst>
                  </a:tr>
                  <a:tr h="205740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81280" marR="81280" marT="0" marB="0">
                        <a:blipFill>
                          <a:blip r:embed="rId2"/>
                          <a:stretch>
                            <a:fillRect t="-20118" r="-200206" b="-2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81280" marR="81280" marT="0" marB="0">
                        <a:blipFill>
                          <a:blip r:embed="rId2"/>
                          <a:stretch>
                            <a:fillRect l="-100206" t="-20118" r="-100619" b="-2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81280" marR="81280" marT="0" marB="0">
                        <a:blipFill>
                          <a:blip r:embed="rId2"/>
                          <a:stretch>
                            <a:fillRect l="-199794" t="-20118" r="-412" b="-26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9203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17747" y="4293096"/>
                <a:ext cx="11892773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calculan las clausuras épsilon de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𝒒</m:t>
                        </m:r>
                      </m:e>
                      <m:sub>
                        <m: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  <m:r>
                      <a:rPr lang="es-MX" sz="16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MX" sz="16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𝑸</m:t>
                    </m:r>
                  </m:oMath>
                </a14:m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del AFN-ε.</a:t>
                </a:r>
                <a:endParaRPr lang="es-MX" sz="1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 función </a:t>
                </a:r>
                <a14:m>
                  <m:oMath xmlns:m="http://schemas.openxmlformats.org/officeDocument/2006/math">
                    <m:r>
                      <a:rPr lang="es-MX" sz="16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𝝋</m:t>
                    </m:r>
                  </m:oMath>
                </a14:m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toma como argumento las clausuras de épsilon</a:t>
                </a:r>
                <a14:m>
                  <m:oMath xmlns:m="http://schemas.openxmlformats.org/officeDocument/2006/math">
                    <m:r>
                      <a:rPr lang="es-MX" sz="16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𝑪𝑳</m:t>
                        </m:r>
                      </m:e>
                      <m:sub>
                        <m: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𝝐</m:t>
                        </m:r>
                      </m:sub>
                    </m:sSub>
                    <m:d>
                      <m:dPr>
                        <m:ctrlPr>
                          <a:rPr lang="es-MX" sz="16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MX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6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 para cada elemento del alfabeto ∑ nos devuelve un conjunto de estados</a:t>
                </a:r>
                <a:r>
                  <a:rPr lang="es-MX" sz="1600" b="1" dirty="0" smtClean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s-MX" sz="1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 dibuja el AFN con la tabla generada y se minimiza el número de estados mediante la identificación de los estados a los que no hay forma de llegar a ellos mediante otros estados, tomando en cuenta que antiguo estado inicial del autómata puede ser el nuevo estado inicial del AFN. </a:t>
                </a:r>
                <a:endParaRPr lang="es-MX" sz="1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s-MX" sz="1600" b="1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Finalmente, los estados finales serán aquellos que en su clausura épsilon contengan al antiguo estado final.</a:t>
                </a:r>
                <a:endParaRPr lang="es-MX" sz="1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7" y="4293096"/>
                <a:ext cx="11892773" cy="2062103"/>
              </a:xfrm>
              <a:prstGeom prst="rect">
                <a:avLst/>
              </a:prstGeom>
              <a:blipFill>
                <a:blip r:embed="rId3"/>
                <a:stretch>
                  <a:fillRect l="-205" r="-308" b="-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/>
          <p:cNvSpPr/>
          <p:nvPr/>
        </p:nvSpPr>
        <p:spPr>
          <a:xfrm>
            <a:off x="261764" y="769680"/>
            <a:ext cx="6199133" cy="463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genera la siguiente tabla con los siguientes puntos.</a:t>
            </a:r>
            <a:endPara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910</Words>
  <Application>Microsoft Office PowerPoint</Application>
  <PresentationFormat>Personalizado</PresentationFormat>
  <Paragraphs>517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Times New Roman</vt:lpstr>
      <vt:lpstr>Wingdings</vt:lpstr>
      <vt:lpstr>Túnel azul digital 16 × 9</vt:lpstr>
      <vt:lpstr>TEOREMA DE KLEENE</vt:lpstr>
      <vt:lpstr>Teorema de Kleene</vt:lpstr>
      <vt:lpstr>E.R→NFA-ε</vt:lpstr>
      <vt:lpstr>E.R→NFA-ε</vt:lpstr>
      <vt:lpstr>E.R→NFA-ε</vt:lpstr>
      <vt:lpstr>E.R→NFA-ε</vt:lpstr>
      <vt:lpstr>NFA-ε→NFA</vt:lpstr>
      <vt:lpstr>NFA-ε→NFA</vt:lpstr>
      <vt:lpstr>NFA-ε→NFA</vt:lpstr>
      <vt:lpstr>NFA-ε→NFA</vt:lpstr>
      <vt:lpstr>NFA-ε→NFA</vt:lpstr>
      <vt:lpstr>NFA-ε→NFA</vt:lpstr>
      <vt:lpstr>NFA-ε→NFA</vt:lpstr>
      <vt:lpstr>NFA→DFA</vt:lpstr>
      <vt:lpstr>NFA→DFA</vt:lpstr>
      <vt:lpstr>NFA→DFA</vt:lpstr>
      <vt:lpstr>DFA→E.R</vt:lpstr>
      <vt:lpstr>DFA→E.R</vt:lpstr>
      <vt:lpstr>DFA→E.R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2018-03-01T01:18:31Z</dcterms:created>
  <dcterms:modified xsi:type="dcterms:W3CDTF">2018-03-02T17:38:53Z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